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4" r:id="rId2"/>
    <p:sldId id="282" r:id="rId3"/>
    <p:sldId id="283" r:id="rId4"/>
    <p:sldId id="264" r:id="rId5"/>
    <p:sldId id="285" r:id="rId6"/>
    <p:sldId id="291" r:id="rId7"/>
    <p:sldId id="266" r:id="rId8"/>
    <p:sldId id="292" r:id="rId9"/>
    <p:sldId id="286" r:id="rId10"/>
    <p:sldId id="257" r:id="rId11"/>
    <p:sldId id="293" r:id="rId12"/>
    <p:sldId id="294" r:id="rId13"/>
    <p:sldId id="295" r:id="rId14"/>
    <p:sldId id="287" r:id="rId15"/>
    <p:sldId id="289" r:id="rId16"/>
    <p:sldId id="296" r:id="rId17"/>
    <p:sldId id="297" r:id="rId18"/>
    <p:sldId id="298" r:id="rId19"/>
    <p:sldId id="268" r:id="rId20"/>
    <p:sldId id="28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22" autoAdjust="0"/>
    <p:restoredTop sz="70236" autoAdjust="0"/>
  </p:normalViewPr>
  <p:slideViewPr>
    <p:cSldViewPr snapToGrid="0">
      <p:cViewPr varScale="1">
        <p:scale>
          <a:sx n="52" d="100"/>
          <a:sy n="52" d="100"/>
        </p:scale>
        <p:origin x="100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DBEE5-1F49-4E21-AA75-C1EB99554DBB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DF900-46A4-4B55-A06F-548409280F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605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A637-8712-4E20-957A-998EEAA86395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03211-B18B-477D-A05F-14E4BC872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4887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密码学新方向</a:t>
            </a:r>
            <a:r>
              <a:rPr lang="en-US" altLang="zh-CN" dirty="0"/>
              <a:t>》</a:t>
            </a:r>
            <a:r>
              <a:rPr lang="zh-CN" altLang="en-US" dirty="0"/>
              <a:t>这篇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论文覆盖了未来几十年密码学所有的新的进展领域，包括非对称加密、椭圆曲线算法、哈希等一些手段，对区块链的技术和比特币的诞生起到决定性作用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《RSA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开启密码学新时代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《SHA-2</a:t>
            </a:r>
            <a:r>
              <a:rPr lang="zh-CN" altLang="en-US" dirty="0"/>
              <a:t>算法</a:t>
            </a:r>
            <a:r>
              <a:rPr lang="en-US" altLang="zh-CN" dirty="0"/>
              <a:t>》</a:t>
            </a:r>
            <a:r>
              <a:rPr lang="zh-CN" altLang="en-US" dirty="0"/>
              <a:t>区块链技术所需的哈希算法诞生了。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这时，区块链已经呼之欲出，它的全部充分条件已经产生，就差一个真正将这些不同领域的技术联系在一起的想法了。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144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-Merkle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树是一类基于哈希值的结构体。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交易过程中，节点会将收到的交易数据的哈希值按时间顺序两两合并，再取哈希值，然后把第二层的哈希值继续两两合并取哈希值，如此持续，直到算出一个把所有交易都容纳进去的最终的哈希值，这个过程，从交易内容，到层层的哈希值，到最终的跟哈希值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，就组合成了一个二叉的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Merkle Tree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，即一个区块体的内容。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-Merkle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树使得数据的校验非常方便，只需要层层比较即可确定哪个数据被修改过。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95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在区块链中，主要使用的是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椭圆曲线算法。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在区块链中，非对称加密算法主要应用于信息加密、数字签名和登录认证等过程。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三个应用场景的具体公钥加密思路为：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信息加密是发送者使用接收者的公钥进行加密，再发送回接收者，用其自己的私钥解密；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数字签名是发送者用自己的私钥加密，然后发送给接收者用公钥解密，即可确认发送者；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登录认证则是由客户端使用私钥加密登录信息后发送给服务器，服务器再用客户端的公钥解密认证信息。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062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38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区块链技术、应用及产业发展情况来看，我国虽然在核心算法（例如加密机制、共识算法、安全体系）等方面还存在一些差距，但在技术与产业应用结合上具有天然优势，为区块链技术和应用发展提供了良好机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在社会生产协同方面：区块链技术可改造升级数字金融、物联网、智能制造、供应链管理、数字资产交易等生产领域，将创新、应用、价值、协同建立在基于区块链的信任、透明体系上，实现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一链通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，提升跨企业、跨行业、跨地域多要素协同，降低信用、资金、质量、资源等方面的风险，提高协作效率，培育新的生产关系。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在社会生活方面：区块链与数字政务结合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教育、就业、社保等方面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结合，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共享，形成更全面、更准确的社会征信体系。区块链与养老、医疗健康、公益、精准扶贫等领域的结合，将进一步加强我国民生工程的效果，减少因为信息沟通和协作不畅带来的地域之间的差异，最终惠及全体群众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：实体行业方面：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目前位置区块链的应用仍然仅仅限于数字货币领域，要从数字货币转向实体应用，通过这些实体行业的成本减少，来达到使区块链变现的目的，仍然有很长的路要走。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990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508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中本聪：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提出了一种不断延伸的基于随机散列的链条作为交易记录，从而使现金系统能在点对点的环境下运行，并能防止双重支付。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中本聪也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日，用他的第一版软件创建了第一个区块。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月，第一个比特币交易所上线；同年五月，美国程序员拉兹洛用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个比特币买了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个价值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美元的披萨，完成了比特币在现实生活中的第一笔交易。这也标志着比特币真正进入了市场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年后，比特币逐渐进从极客圈走向大众，价格快速上涨的同时，比特币的一些弊端也显露出来。黑客盗币事件以及一些使用比特币的非法交易，使得比特币进入寒冬时期。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14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2012-2016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随后在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年的两次产能减半，去中心化应用平台以太坊的出现，使得比特币再次回暖，并且一度价格暴涨。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比特币等数字货币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对市场造成的混乱，基于区块链筹款的首次币发行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事件”中被叫停。以央行为首的七部门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出手正式叫停代币发行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定性为非法融资行为，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任何组织和个人不得非法从事代币发行融资活动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数字货币交易所的盘面也因此开始了长时间的大幅下跌。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至今：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随着虚拟货币和区块链会在市场、监管、认知等各方面进行了调整，各国开始积极规范代币募资的行为，央行也出台了一系列的鼓励与扶持政策。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年成为区块链技术的启动元年。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今年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，习近平总书记更是强调，要把区块链作为核心技术自主创新的重要突破口，明确主攻方向，加大投入力度，着力攻克一批关键核心技术，加快推动区块链技术和产业创新发展。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区块链技术上升到国家战略层面，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年将是区块链的转折之年。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308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块链这一概念首次出现在中本聪的比特币白皮书中，但是该白皮书并没有对区块链是什么做出一个精确的定义。近年来，随着区块链的各种应用的诞生，不仅仅是应用于数字货币比特币，而且还延伸到了许多货币系统之外的领域，加之技术本身还不够完善，变体也有很多，这使得目前对于区块链仍然没有一个确切的定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03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比特币系统的运作机制，就是完成记账的过程。交易由用户发起，而记账则是在交易过程中由系统产生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中心化系统：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由单一机构运转支付系统。这些机构在交易中担任中心化的中介角色，进行账户的记账，是用户间数字现金流通的中心。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去中心化系统：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在比特币系统中，其目标是去中心化去信任，因此账本的记账权不能控制在某个中心或是单一机构中。所以比特币采用分布式系统实现去中心化，将记账权下放到分布式系统中的节点中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如左图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所示，比特币的分布式系统就是一个去中心网络，网络节点共同维护一个分布式账本。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274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比特币的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一次交易会被全网广播，而记账的人则需要将其打包成块。由于每一个区块都含有前一个区块的哈希值，所以每一个区块都和前一个区块唯一地链接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按照这一规则链接起来的链状区块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就是分布式账本，也是狭义上的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区块链。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比特币交易模式还遵循最长链原则：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如果有多个人同时算出了哈希值，那么区块链就会产生分叉，但是因为交易只能进行一次，因此只有一条链是有效的，即最长的一条，其他的链均会是非法链，不会得到全网的认可</a:t>
            </a:r>
            <a:r>
              <a:rPr lang="zh-CN" altLang="en-US" dirty="0"/>
              <a:t>。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87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整体生产模式：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比特币的经济系统是以“竞争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记账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奖励”循环为核心的，挖矿节点进行算力竞争，节点的参与则是出于经济激励，记账权力和奖励也是通过算力竞争获得的。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比特币的产生来源于出块奖励，</a:t>
            </a:r>
            <a:r>
              <a:rPr lang="zh-CN" altLang="en-US" dirty="0"/>
              <a:t>打包交易、维护账本，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算出一个区块所需的随机数是一个很繁琐的过程。因此，</a:t>
            </a:r>
            <a:r>
              <a:rPr lang="zh-CN" altLang="zh-CN" dirty="0">
                <a:solidFill>
                  <a:schemeClr val="tx1">
                    <a:lumMod val="50000"/>
                  </a:schemeClr>
                </a:solidFill>
              </a:rPr>
              <a:t>比特币制定了一个鼓励机制，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第一个完成这个计算难题的节点所打包的区块就成为有效区块，它向全网广播告知自己已经完成，由其他节点确认后。在等待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个区块后，该挖矿节点就可以获得这次比特币奖励。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117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区块链的概念来源于比特币，因此最开始，区块链的系统也沿用了比特币中的链式结构。后来又产生了树状结构与图状结构。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链式结构与比特币中类似，不再赘述。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树状结构：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采用数据结构中的树作为存储结构，根区块没有前驱区块，只有后继区块；而其余区块则有一个前驱区块与多个后继区块。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树状结构的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优点是：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一定程度上可以提高数据的吞吐量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复杂之处在于每个区块不仅仅要包含前驱区块的哈希值，还要包含所有上层区块的哈希值；同时还要设计专门的协议，防止恶意分叉，如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GHOST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 panose="020B0604020202020204" pitchFamily="34" charset="0"/>
              <a:buNone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 panose="020B0604020202020204" pitchFamily="34" charset="0"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图状结构：</a:t>
            </a:r>
            <a:r>
              <a:rPr lang="zh-CN" altLang="en-US" dirty="0"/>
              <a:t>图状结构：</a:t>
            </a:r>
            <a:r>
              <a:rPr lang="zh-CN" altLang="zh-CN" dirty="0"/>
              <a:t>基于图论中的无环图</a:t>
            </a:r>
            <a:r>
              <a:rPr lang="zh-CN" altLang="en-US" dirty="0"/>
              <a:t>，</a:t>
            </a:r>
            <a:r>
              <a:rPr lang="zh-CN" altLang="zh-CN" dirty="0"/>
              <a:t>这种方法将交易本身看作一个个区块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lvl="0" indent="0">
              <a:buFont typeface="Arial" panose="020B0604020202020204" pitchFamily="34" charset="0"/>
              <a:buNone/>
              <a:defRPr/>
            </a:pPr>
            <a:r>
              <a:rPr lang="zh-CN" altLang="en-US" dirty="0"/>
              <a:t>优点：</a:t>
            </a:r>
            <a:r>
              <a:rPr lang="zh-CN" altLang="zh-CN" dirty="0"/>
              <a:t>减少了打包的过程，实现了去区块效果，在很大程度上提高了区块链网络的效率。</a:t>
            </a:r>
            <a:endParaRPr lang="en-US" altLang="zh-CN" dirty="0"/>
          </a:p>
          <a:p>
            <a:pPr marL="0" lvl="0" indent="0">
              <a:buFont typeface="Arial" panose="020B0604020202020204" pitchFamily="34" charset="0"/>
              <a:buNone/>
              <a:defRPr/>
            </a:pPr>
            <a:r>
              <a:rPr lang="zh-CN" altLang="en-US" dirty="0"/>
              <a:t>缺点：</a:t>
            </a:r>
            <a:r>
              <a:rPr lang="zh-CN" altLang="zh-CN" dirty="0"/>
              <a:t>需要更高的编码要求，以及更大的存储空间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480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哈希算法是区块链系统最根本的技术基础之一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其原理是基于通过特定哈希函数的不断重复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压缩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输入的一组组数据和前一次压缩处理的结果的过程，直到全部数据都被压缩完毕，最后的输出作为整个消息的哈希值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在区块链中，区块的链结构是由前一个区块通过指针向后一个区块进行链接的，而这个指针就是采用的哈希指针。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其优点在于，后面的区块在计算出新的哈希值的时候，是包含了上一区块的哈希值的，同时由于哈希函数便于验证，这就保证了区块链不宜篡改的特性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64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774680" y="6356350"/>
            <a:ext cx="1437640" cy="365125"/>
          </a:xfrm>
        </p:spPr>
        <p:txBody>
          <a:bodyPr/>
          <a:lstStyle>
            <a:lvl1pPr algn="ctr">
              <a:defRPr sz="1800"/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灯片编号占位符 3"/>
          <p:cNvSpPr txBox="1">
            <a:spLocks/>
          </p:cNvSpPr>
          <p:nvPr userDrawn="1"/>
        </p:nvSpPr>
        <p:spPr>
          <a:xfrm>
            <a:off x="10495280" y="6356349"/>
            <a:ext cx="1437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     页</a:t>
            </a:r>
          </a:p>
        </p:txBody>
      </p:sp>
    </p:spTree>
    <p:extLst>
      <p:ext uri="{BB962C8B-B14F-4D97-AF65-F5344CB8AC3E}">
        <p14:creationId xmlns:p14="http://schemas.microsoft.com/office/powerpoint/2010/main" val="225133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56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0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4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60" r:id="rId5"/>
    <p:sldLayoutId id="214748365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349053"/>
            <a:ext cx="12253546" cy="4654181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8"/>
          <p:cNvSpPr txBox="1">
            <a:spLocks noChangeArrowheads="1"/>
          </p:cNvSpPr>
          <p:nvPr/>
        </p:nvSpPr>
        <p:spPr bwMode="auto">
          <a:xfrm>
            <a:off x="2273694" y="2424310"/>
            <a:ext cx="764461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6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区块链综述</a:t>
            </a:r>
            <a:endParaRPr lang="zh-CN" altLang="en-US" sz="66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10"/>
          <p:cNvSpPr txBox="1">
            <a:spLocks noChangeArrowheads="1"/>
          </p:cNvSpPr>
          <p:nvPr/>
        </p:nvSpPr>
        <p:spPr bwMode="auto">
          <a:xfrm>
            <a:off x="2820347" y="5232981"/>
            <a:ext cx="69048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小组成员：王宇轩、王一鸣、吴宏凯                   汇报人：王一鸣</a:t>
            </a:r>
          </a:p>
        </p:txBody>
      </p:sp>
      <p:sp>
        <p:nvSpPr>
          <p:cNvPr id="22" name="圆角矩形 11"/>
          <p:cNvSpPr>
            <a:spLocks noChangeArrowheads="1"/>
          </p:cNvSpPr>
          <p:nvPr/>
        </p:nvSpPr>
        <p:spPr bwMode="auto">
          <a:xfrm>
            <a:off x="2820347" y="5209579"/>
            <a:ext cx="6740623" cy="392734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40" y="1440353"/>
            <a:ext cx="1055120" cy="10551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36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3.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区块链技术简介</a:t>
            </a:r>
          </a:p>
        </p:txBody>
      </p:sp>
      <p:sp>
        <p:nvSpPr>
          <p:cNvPr id="29" name="任意多边形 2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253876" y="826055"/>
            <a:ext cx="3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比特币运作机制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记账模式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C0423A-68CC-4A93-A68E-18EDF4E9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713" y="1629397"/>
            <a:ext cx="2369000" cy="16084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A647B67-E840-4F7D-83DB-CAB985AC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003" y="3429000"/>
            <a:ext cx="2448918" cy="1206452"/>
          </a:xfrm>
          <a:prstGeom prst="rect">
            <a:avLst/>
          </a:prstGeom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A5CD687-887C-40E2-9696-B545C4546563}"/>
              </a:ext>
            </a:extLst>
          </p:cNvPr>
          <p:cNvCxnSpPr/>
          <p:nvPr/>
        </p:nvCxnSpPr>
        <p:spPr>
          <a:xfrm>
            <a:off x="5107593" y="1688302"/>
            <a:ext cx="0" cy="370840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978E8E3-FD79-4236-B453-9E582B901765}"/>
              </a:ext>
            </a:extLst>
          </p:cNvPr>
          <p:cNvCxnSpPr>
            <a:cxnSpLocks/>
          </p:cNvCxnSpPr>
          <p:nvPr/>
        </p:nvCxnSpPr>
        <p:spPr>
          <a:xfrm>
            <a:off x="6096000" y="1557776"/>
            <a:ext cx="1174595" cy="0"/>
          </a:xfrm>
          <a:prstGeom prst="line">
            <a:avLst/>
          </a:prstGeom>
          <a:solidFill>
            <a:srgbClr val="D3481D"/>
          </a:solidFill>
          <a:ln w="1905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585D415-095E-4AB2-A3A3-099CBFEC04D7}"/>
              </a:ext>
            </a:extLst>
          </p:cNvPr>
          <p:cNvSpPr txBox="1"/>
          <p:nvPr/>
        </p:nvSpPr>
        <p:spPr>
          <a:xfrm>
            <a:off x="5203018" y="915087"/>
            <a:ext cx="300989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中心化系统：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54C923-CE2E-4AE1-8288-1C4BDF2DCAE3}"/>
              </a:ext>
            </a:extLst>
          </p:cNvPr>
          <p:cNvSpPr/>
          <p:nvPr/>
        </p:nvSpPr>
        <p:spPr>
          <a:xfrm>
            <a:off x="5946043" y="1788176"/>
            <a:ext cx="44844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在中心化系统中，账本的记账权属于账本所有者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。由单一机构在交易中担任中心化的中介角色。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比如，银行的账本由银行控制记账权，商店的账本由商店控制记账权。</a:t>
            </a:r>
            <a:endParaRPr lang="zh-CN" altLang="en-US" dirty="0">
              <a:latin typeface="+mn-ea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33B24EC-09B9-4B84-8E2C-9B92E2EF9FBD}"/>
              </a:ext>
            </a:extLst>
          </p:cNvPr>
          <p:cNvCxnSpPr>
            <a:cxnSpLocks/>
          </p:cNvCxnSpPr>
          <p:nvPr/>
        </p:nvCxnSpPr>
        <p:spPr>
          <a:xfrm flipH="1">
            <a:off x="6052152" y="4239593"/>
            <a:ext cx="3361526" cy="0"/>
          </a:xfrm>
          <a:prstGeom prst="line">
            <a:avLst/>
          </a:prstGeom>
          <a:solidFill>
            <a:srgbClr val="D3481D"/>
          </a:solidFill>
          <a:ln w="1905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79230518-AA66-49AB-85E5-C6636742A599}"/>
              </a:ext>
            </a:extLst>
          </p:cNvPr>
          <p:cNvSpPr txBox="1"/>
          <p:nvPr/>
        </p:nvSpPr>
        <p:spPr>
          <a:xfrm>
            <a:off x="5670034" y="3658536"/>
            <a:ext cx="399572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比特币系统：去中心化系统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6EFE15-FD58-40FC-8D7A-4F88F419D2CF}"/>
              </a:ext>
            </a:extLst>
          </p:cNvPr>
          <p:cNvSpPr/>
          <p:nvPr/>
        </p:nvSpPr>
        <p:spPr>
          <a:xfrm>
            <a:off x="5946043" y="4428775"/>
            <a:ext cx="45337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比特币系统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目标是去中心化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、去信任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，账本的记账权不能控制在某个中心或是单一机构中。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两个人在交易时无须中心化机构的参与。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比特币采用分布式系统实现去中心化，将记账权下放到分布式系统中的节点中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CFDCF7BA-3BB1-469F-870E-4E64D7AAB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31" y="5135808"/>
            <a:ext cx="3784122" cy="14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8340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3.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区块链技术简介</a:t>
            </a:r>
          </a:p>
        </p:txBody>
      </p:sp>
      <p:sp>
        <p:nvSpPr>
          <p:cNvPr id="29" name="任意多边形 2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253876" y="826055"/>
            <a:ext cx="3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比特币运作机制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交易模式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A5CD687-887C-40E2-9696-B545C4546563}"/>
              </a:ext>
            </a:extLst>
          </p:cNvPr>
          <p:cNvCxnSpPr/>
          <p:nvPr/>
        </p:nvCxnSpPr>
        <p:spPr>
          <a:xfrm>
            <a:off x="5754363" y="1949244"/>
            <a:ext cx="0" cy="370840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654C923-CE2E-4AE1-8288-1C4BDF2DCAE3}"/>
              </a:ext>
            </a:extLst>
          </p:cNvPr>
          <p:cNvSpPr/>
          <p:nvPr/>
        </p:nvSpPr>
        <p:spPr>
          <a:xfrm>
            <a:off x="6278431" y="2005564"/>
            <a:ext cx="47404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比特币的</a:t>
            </a:r>
            <a:r>
              <a:rPr lang="zh-CN" altLang="zh-CN" dirty="0"/>
              <a:t>一次交易会被全网广播，而记账人将</a:t>
            </a:r>
            <a:r>
              <a:rPr lang="zh-CN" altLang="en-US" dirty="0"/>
              <a:t>交易信息</a:t>
            </a:r>
            <a:r>
              <a:rPr lang="zh-CN" altLang="zh-CN" dirty="0"/>
              <a:t>打包成</a:t>
            </a:r>
            <a:r>
              <a:rPr lang="zh-CN" altLang="en-US" dirty="0"/>
              <a:t>区</a:t>
            </a:r>
            <a:r>
              <a:rPr lang="zh-CN" altLang="zh-CN" dirty="0"/>
              <a:t>块</a:t>
            </a:r>
            <a:r>
              <a:rPr lang="zh-CN" altLang="en-US" dirty="0"/>
              <a:t>；</a:t>
            </a:r>
            <a:r>
              <a:rPr lang="zh-CN" altLang="zh-CN" dirty="0"/>
              <a:t>每一个区块都含有前一个区块的哈希值，所以</a:t>
            </a:r>
            <a:r>
              <a:rPr lang="zh-CN" altLang="en-US" dirty="0"/>
              <a:t>两个</a:t>
            </a:r>
            <a:r>
              <a:rPr lang="zh-CN" altLang="zh-CN" dirty="0"/>
              <a:t>区块</a:t>
            </a:r>
            <a:r>
              <a:rPr lang="zh-CN" altLang="en-US" dirty="0"/>
              <a:t>之间</a:t>
            </a:r>
            <a:r>
              <a:rPr lang="zh-CN" altLang="zh-CN" dirty="0"/>
              <a:t>唯一地链接</a:t>
            </a:r>
            <a:r>
              <a:rPr lang="zh-CN" altLang="en-US" dirty="0"/>
              <a:t>，构成分布式账本。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分布式账本是一个不断增长的由数据块组成的链条，这个链条就是狭义上的“区块链”。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最长链原则：</a:t>
            </a:r>
            <a:r>
              <a:rPr lang="zh-CN" altLang="zh-CN" dirty="0"/>
              <a:t>如果有多个人同时算出了哈希值，</a:t>
            </a:r>
            <a:r>
              <a:rPr lang="zh-CN" altLang="en-US" dirty="0"/>
              <a:t>只选择最长的一条链作为有效链，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BAB705-517F-4E4C-8492-E492DC2A0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9" y="4632127"/>
            <a:ext cx="4443907" cy="10255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91E614-BD5B-416B-9828-230A5B335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18" y="1949244"/>
            <a:ext cx="5019048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3941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3.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区块链技术简介</a:t>
            </a:r>
          </a:p>
        </p:txBody>
      </p:sp>
      <p:sp>
        <p:nvSpPr>
          <p:cNvPr id="29" name="任意多边形 2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253876" y="826055"/>
            <a:ext cx="3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比特币运作机制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生产模式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A5CD687-887C-40E2-9696-B545C4546563}"/>
              </a:ext>
            </a:extLst>
          </p:cNvPr>
          <p:cNvCxnSpPr/>
          <p:nvPr/>
        </p:nvCxnSpPr>
        <p:spPr>
          <a:xfrm>
            <a:off x="5716263" y="1967795"/>
            <a:ext cx="0" cy="370840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654C923-CE2E-4AE1-8288-1C4BDF2DCAE3}"/>
              </a:ext>
            </a:extLst>
          </p:cNvPr>
          <p:cNvSpPr/>
          <p:nvPr/>
        </p:nvSpPr>
        <p:spPr>
          <a:xfrm>
            <a:off x="6315718" y="1695120"/>
            <a:ext cx="474046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比特币的经济系统是以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</a:rPr>
              <a:t>“竞争</a:t>
            </a:r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</a:rPr>
              <a:t>记账</a:t>
            </a:r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</a:rPr>
              <a:t>奖励”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循环为核心。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</a:rPr>
              <a:t>经济激励：</a:t>
            </a:r>
            <a:r>
              <a:rPr lang="zh-CN" altLang="zh-CN" b="1" dirty="0">
                <a:solidFill>
                  <a:schemeClr val="tx1">
                    <a:lumMod val="50000"/>
                  </a:schemeClr>
                </a:solidFill>
              </a:rPr>
              <a:t>比特币的产生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</a:rPr>
              <a:t>来源。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打包交易、生成区块</a:t>
            </a:r>
            <a:r>
              <a:rPr lang="zh-CN" altLang="zh-CN" dirty="0">
                <a:solidFill>
                  <a:schemeClr val="tx1">
                    <a:lumMod val="50000"/>
                  </a:schemeClr>
                </a:solidFill>
              </a:rPr>
              <a:t>是一个很繁琐的过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程：</a:t>
            </a:r>
            <a:r>
              <a:rPr lang="zh-CN" altLang="en-US" sz="1600" b="1" dirty="0"/>
              <a:t>在候选区块的头部有一个 </a:t>
            </a:r>
            <a:r>
              <a:rPr lang="en-US" altLang="zh-CN" sz="1600" b="1" dirty="0"/>
              <a:t>32 </a:t>
            </a:r>
            <a:r>
              <a:rPr lang="zh-CN" altLang="en-US" sz="1600" b="1" dirty="0"/>
              <a:t>位的随机数区域，矿工需要反复调整随机数并计算，目标是让整个区块的哈希值小于一个“目标值”。</a:t>
            </a:r>
            <a:endParaRPr lang="en-US" altLang="zh-CN" sz="1600" b="1" dirty="0"/>
          </a:p>
          <a:p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50000"/>
                  </a:schemeClr>
                </a:solidFill>
              </a:rPr>
              <a:t>比特币制定了一个鼓励机制，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用一定数量的比特币奖励第一个完成这个计算难题的节点，该节点所打包的区块就成为有效区块。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tx1">
                  <a:lumMod val="5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1E1F9D-C67F-4F6C-8FE9-3D8EC5308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38" y="2138540"/>
            <a:ext cx="4369101" cy="33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6845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3.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区块链技术简介</a:t>
            </a:r>
          </a:p>
        </p:txBody>
      </p:sp>
      <p:sp>
        <p:nvSpPr>
          <p:cNvPr id="29" name="任意多边形 2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253876" y="826055"/>
            <a:ext cx="3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区块链运作机制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54C923-CE2E-4AE1-8288-1C4BDF2DCAE3}"/>
              </a:ext>
            </a:extLst>
          </p:cNvPr>
          <p:cNvSpPr/>
          <p:nvPr/>
        </p:nvSpPr>
        <p:spPr>
          <a:xfrm>
            <a:off x="6417318" y="1040268"/>
            <a:ext cx="5076182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zh-CN" dirty="0"/>
              <a:t>区块链</a:t>
            </a:r>
            <a:r>
              <a:rPr lang="zh-CN" altLang="en-US" dirty="0"/>
              <a:t>使用的结构包括：</a:t>
            </a:r>
            <a:r>
              <a:rPr lang="zh-CN" altLang="zh-CN" dirty="0"/>
              <a:t>链式结构</a:t>
            </a:r>
            <a:r>
              <a:rPr lang="zh-CN" altLang="en-US" dirty="0"/>
              <a:t>、</a:t>
            </a:r>
            <a:r>
              <a:rPr lang="zh-CN" altLang="zh-CN" dirty="0"/>
              <a:t>树状结构</a:t>
            </a:r>
            <a:r>
              <a:rPr lang="zh-CN" altLang="en-US" dirty="0"/>
              <a:t>、</a:t>
            </a:r>
            <a:r>
              <a:rPr lang="zh-CN" altLang="zh-CN" dirty="0"/>
              <a:t>图状结构。</a:t>
            </a: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b="1" dirty="0"/>
              <a:t>树</a:t>
            </a:r>
            <a:r>
              <a:rPr lang="zh-CN" altLang="zh-CN" b="1" dirty="0"/>
              <a:t>状结构</a:t>
            </a:r>
            <a:r>
              <a:rPr lang="zh-CN" altLang="en-US" b="1" dirty="0"/>
              <a:t>：</a:t>
            </a:r>
            <a:r>
              <a:rPr lang="zh-CN" altLang="zh-CN" dirty="0"/>
              <a:t>采用树作为存储结构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zh-CN" altLang="en-US" b="1" dirty="0"/>
              <a:t>优点：</a:t>
            </a:r>
            <a:r>
              <a:rPr lang="zh-CN" altLang="en-US" dirty="0"/>
              <a:t>一定程度上提高数据的吞吐量</a:t>
            </a:r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zh-CN" altLang="en-US" b="1" dirty="0"/>
              <a:t>缺点：</a:t>
            </a:r>
            <a:r>
              <a:rPr lang="zh-CN" altLang="zh-CN" dirty="0"/>
              <a:t>每个区块</a:t>
            </a:r>
            <a:r>
              <a:rPr lang="zh-CN" altLang="en-US" dirty="0"/>
              <a:t>需</a:t>
            </a:r>
            <a:r>
              <a:rPr lang="zh-CN" altLang="zh-CN" dirty="0"/>
              <a:t>要</a:t>
            </a:r>
            <a:r>
              <a:rPr lang="zh-CN" altLang="en-US" dirty="0"/>
              <a:t>额外保存</a:t>
            </a:r>
            <a:r>
              <a:rPr lang="zh-CN" altLang="zh-CN" dirty="0"/>
              <a:t>所有上层区块的哈希值；</a:t>
            </a:r>
            <a:r>
              <a:rPr lang="zh-CN" altLang="en-US" dirty="0"/>
              <a:t>需</a:t>
            </a:r>
            <a:r>
              <a:rPr lang="zh-CN" altLang="zh-CN" dirty="0"/>
              <a:t>要设计专门的协议，防止恶意分叉</a:t>
            </a:r>
            <a:r>
              <a:rPr lang="zh-CN" altLang="en-US" dirty="0"/>
              <a:t>，如</a:t>
            </a:r>
            <a:r>
              <a:rPr lang="en-US" altLang="zh-CN" dirty="0"/>
              <a:t>GHOST</a:t>
            </a:r>
            <a:r>
              <a:rPr lang="zh-CN" altLang="en-US" dirty="0"/>
              <a:t>协议</a:t>
            </a:r>
            <a:r>
              <a:rPr lang="zh-CN" altLang="zh-CN" dirty="0"/>
              <a:t>。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b="1" dirty="0"/>
              <a:t>图状结构：</a:t>
            </a:r>
            <a:r>
              <a:rPr lang="zh-CN" altLang="zh-CN" dirty="0"/>
              <a:t>基于图论中的无环图</a:t>
            </a:r>
            <a:r>
              <a:rPr lang="zh-CN" altLang="en-US" dirty="0"/>
              <a:t>，</a:t>
            </a:r>
            <a:r>
              <a:rPr lang="zh-CN" altLang="zh-CN" dirty="0"/>
              <a:t>将交易本身看作一个个区块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zh-CN" altLang="en-US" b="1" dirty="0"/>
              <a:t>优点：</a:t>
            </a:r>
            <a:r>
              <a:rPr lang="zh-CN" altLang="zh-CN" dirty="0"/>
              <a:t>减少了打包的过程，实现了去区块效果，在很大程度上提高了区块链网络的效率。</a:t>
            </a:r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zh-CN" altLang="en-US" b="1" dirty="0"/>
              <a:t>缺点：</a:t>
            </a:r>
            <a:r>
              <a:rPr lang="zh-CN" altLang="zh-CN" dirty="0"/>
              <a:t>需要更高的编码要求，以及更大的存储空间</a:t>
            </a:r>
            <a:r>
              <a:rPr lang="zh-CN" altLang="en-US" dirty="0"/>
              <a:t>。</a:t>
            </a:r>
            <a:endParaRPr lang="en-US" altLang="zh-CN" dirty="0"/>
          </a:p>
          <a:p>
            <a:pPr lvl="0">
              <a:defRPr/>
            </a:pPr>
            <a:endParaRPr lang="zh-CN" altLang="zh-CN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zh-CN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D9D1C27-4DF4-42C9-B67F-962631F2B6A6}"/>
              </a:ext>
            </a:extLst>
          </p:cNvPr>
          <p:cNvCxnSpPr>
            <a:cxnSpLocks/>
          </p:cNvCxnSpPr>
          <p:nvPr/>
        </p:nvCxnSpPr>
        <p:spPr>
          <a:xfrm>
            <a:off x="760934" y="4269362"/>
            <a:ext cx="5454508" cy="0"/>
          </a:xfrm>
          <a:prstGeom prst="line">
            <a:avLst/>
          </a:prstGeom>
          <a:solidFill>
            <a:srgbClr val="D3481D"/>
          </a:solidFill>
          <a:ln w="1905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29911482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区块链与密码学</a:t>
            </a: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982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Four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1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768076" y="3741892"/>
            <a:ext cx="7050086" cy="2255837"/>
          </a:xfrm>
          <a:custGeom>
            <a:avLst/>
            <a:gdLst>
              <a:gd name="connsiteX0" fmla="*/ 1105850 w 7559675"/>
              <a:gd name="connsiteY0" fmla="*/ 0 h 2476500"/>
              <a:gd name="connsiteX1" fmla="*/ 1309948 w 7559675"/>
              <a:gd name="connsiteY1" fmla="*/ 241300 h 2476500"/>
              <a:gd name="connsiteX2" fmla="*/ 7559675 w 7559675"/>
              <a:gd name="connsiteY2" fmla="*/ 241300 h 2476500"/>
              <a:gd name="connsiteX3" fmla="*/ 7559675 w 7559675"/>
              <a:gd name="connsiteY3" fmla="*/ 2476500 h 2476500"/>
              <a:gd name="connsiteX4" fmla="*/ 0 w 7559675"/>
              <a:gd name="connsiteY4" fmla="*/ 2476500 h 2476500"/>
              <a:gd name="connsiteX5" fmla="*/ 0 w 7559675"/>
              <a:gd name="connsiteY5" fmla="*/ 241300 h 2476500"/>
              <a:gd name="connsiteX6" fmla="*/ 901752 w 7559675"/>
              <a:gd name="connsiteY6" fmla="*/ 2413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59675" h="2476500">
                <a:moveTo>
                  <a:pt x="1105850" y="0"/>
                </a:moveTo>
                <a:lnTo>
                  <a:pt x="1309948" y="241300"/>
                </a:lnTo>
                <a:lnTo>
                  <a:pt x="7559675" y="241300"/>
                </a:lnTo>
                <a:lnTo>
                  <a:pt x="7559675" y="2476500"/>
                </a:lnTo>
                <a:lnTo>
                  <a:pt x="0" y="2476500"/>
                </a:lnTo>
                <a:lnTo>
                  <a:pt x="0" y="241300"/>
                </a:lnTo>
                <a:lnTo>
                  <a:pt x="901752" y="241300"/>
                </a:lnTo>
                <a:close/>
              </a:path>
            </a:pathLst>
          </a:cu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28800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600" dirty="0"/>
              <a:t>哈希算法是区块链系统最根本的技术基础之一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600" dirty="0"/>
              <a:t>在区块链中，区块的链结构是由前一个区块通过指针向后一个区块进行链接的，而这个指针就是采用的哈希指针。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600" dirty="0"/>
              <a:t>后面的区块在计算出新的哈希值的时候，是包含了上一区块的哈希值的，同时由于哈希函数便于验证，这就保证了区块链不宜篡改的特性</a:t>
            </a:r>
            <a:r>
              <a:rPr lang="zh-CN" altLang="en-US" sz="1600" dirty="0"/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4.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区块链与密码学</a:t>
            </a:r>
          </a:p>
        </p:txBody>
      </p:sp>
      <p:sp>
        <p:nvSpPr>
          <p:cNvPr id="9" name="任意多边形 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53876" y="827253"/>
            <a:ext cx="656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哈希算法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BED7BA-25D0-47A9-81A4-5529412D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3" y="1345995"/>
            <a:ext cx="4351572" cy="2207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2DB69A-952C-4652-825A-9C6CFB53A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950" y="1380882"/>
            <a:ext cx="5037007" cy="2255837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DEBCB25-3050-48B2-9083-7663D2A2129C}"/>
              </a:ext>
            </a:extLst>
          </p:cNvPr>
          <p:cNvCxnSpPr/>
          <p:nvPr/>
        </p:nvCxnSpPr>
        <p:spPr>
          <a:xfrm>
            <a:off x="4842688" y="2667000"/>
            <a:ext cx="2282012" cy="0"/>
          </a:xfrm>
          <a:prstGeom prst="straightConnector1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50991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768076" y="3924300"/>
            <a:ext cx="7325616" cy="2748092"/>
          </a:xfrm>
          <a:custGeom>
            <a:avLst/>
            <a:gdLst>
              <a:gd name="connsiteX0" fmla="*/ 1105850 w 7559675"/>
              <a:gd name="connsiteY0" fmla="*/ 0 h 2476500"/>
              <a:gd name="connsiteX1" fmla="*/ 1309948 w 7559675"/>
              <a:gd name="connsiteY1" fmla="*/ 241300 h 2476500"/>
              <a:gd name="connsiteX2" fmla="*/ 7559675 w 7559675"/>
              <a:gd name="connsiteY2" fmla="*/ 241300 h 2476500"/>
              <a:gd name="connsiteX3" fmla="*/ 7559675 w 7559675"/>
              <a:gd name="connsiteY3" fmla="*/ 2476500 h 2476500"/>
              <a:gd name="connsiteX4" fmla="*/ 0 w 7559675"/>
              <a:gd name="connsiteY4" fmla="*/ 2476500 h 2476500"/>
              <a:gd name="connsiteX5" fmla="*/ 0 w 7559675"/>
              <a:gd name="connsiteY5" fmla="*/ 241300 h 2476500"/>
              <a:gd name="connsiteX6" fmla="*/ 901752 w 7559675"/>
              <a:gd name="connsiteY6" fmla="*/ 2413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59675" h="2476500">
                <a:moveTo>
                  <a:pt x="1105850" y="0"/>
                </a:moveTo>
                <a:lnTo>
                  <a:pt x="1309948" y="241300"/>
                </a:lnTo>
                <a:lnTo>
                  <a:pt x="7559675" y="241300"/>
                </a:lnTo>
                <a:lnTo>
                  <a:pt x="7559675" y="2476500"/>
                </a:lnTo>
                <a:lnTo>
                  <a:pt x="0" y="2476500"/>
                </a:lnTo>
                <a:lnTo>
                  <a:pt x="0" y="241300"/>
                </a:lnTo>
                <a:lnTo>
                  <a:pt x="901752" y="241300"/>
                </a:lnTo>
                <a:close/>
              </a:path>
            </a:pathLst>
          </a:cu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28800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区块中的</a:t>
            </a:r>
            <a:r>
              <a:rPr lang="en-US" altLang="zh-CN" dirty="0" err="1"/>
              <a:t>Tx_Root</a:t>
            </a:r>
            <a:r>
              <a:rPr lang="zh-CN" altLang="en-US" dirty="0"/>
              <a:t>字段即为</a:t>
            </a:r>
            <a:r>
              <a:rPr lang="en-US" altLang="zh-CN" dirty="0"/>
              <a:t>Merkle</a:t>
            </a:r>
            <a:r>
              <a:rPr lang="zh-CN" altLang="en-US" dirty="0"/>
              <a:t>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Merkle</a:t>
            </a:r>
            <a:r>
              <a:rPr lang="zh-CN" altLang="zh-CN" dirty="0"/>
              <a:t>树是一类基于哈希值的结构体</a:t>
            </a:r>
            <a:r>
              <a:rPr lang="zh-CN" altLang="en-US" dirty="0"/>
              <a:t>。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在交易时，</a:t>
            </a:r>
            <a:r>
              <a:rPr lang="zh-CN" altLang="zh-CN" dirty="0"/>
              <a:t>交易数据的哈希值按时间顺序两两合并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将每一</a:t>
            </a:r>
            <a:r>
              <a:rPr lang="zh-CN" altLang="zh-CN" dirty="0"/>
              <a:t>层的哈希值两两合并，</a:t>
            </a:r>
            <a:r>
              <a:rPr lang="zh-CN" altLang="en-US" dirty="0"/>
              <a:t>层层迭代</a:t>
            </a:r>
            <a:r>
              <a:rPr lang="zh-CN" altLang="zh-CN" dirty="0"/>
              <a:t>，直到算出最终的哈希值</a:t>
            </a:r>
            <a:r>
              <a:rPr lang="zh-CN" altLang="en-US" dirty="0"/>
              <a:t>，即将所有交易汇总为一个</a:t>
            </a:r>
            <a:r>
              <a:rPr lang="en-US" altLang="zh-CN" dirty="0"/>
              <a:t>hash</a:t>
            </a:r>
            <a:r>
              <a:rPr lang="zh-CN" altLang="en-US" dirty="0"/>
              <a:t>值；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Merkle</a:t>
            </a:r>
            <a:r>
              <a:rPr lang="zh-CN" altLang="zh-CN" dirty="0"/>
              <a:t>树使得数据的校验非常方便，只需要层层比较即可确定哪个数据被修改过。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4.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区块链与密码学</a:t>
            </a:r>
          </a:p>
        </p:txBody>
      </p:sp>
      <p:sp>
        <p:nvSpPr>
          <p:cNvPr id="9" name="任意多边形 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53876" y="827253"/>
            <a:ext cx="656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Merkle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9C7A9B-C900-4D66-A596-34C411DD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186" y="1176208"/>
            <a:ext cx="6799627" cy="274809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9ADAC460-0F53-4751-A757-E2D273D59042}"/>
              </a:ext>
            </a:extLst>
          </p:cNvPr>
          <p:cNvSpPr/>
          <p:nvPr/>
        </p:nvSpPr>
        <p:spPr>
          <a:xfrm>
            <a:off x="5067300" y="1950089"/>
            <a:ext cx="1219200" cy="400110"/>
          </a:xfrm>
          <a:prstGeom prst="ellipse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849581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4.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区块链与密码学</a:t>
            </a:r>
          </a:p>
        </p:txBody>
      </p:sp>
      <p:sp>
        <p:nvSpPr>
          <p:cNvPr id="9" name="任意多边形 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53876" y="827253"/>
            <a:ext cx="656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非对称加密算法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55B110-50E3-4CDB-AB03-D23EA55DBC43}"/>
              </a:ext>
            </a:extLst>
          </p:cNvPr>
          <p:cNvSpPr/>
          <p:nvPr/>
        </p:nvSpPr>
        <p:spPr>
          <a:xfrm>
            <a:off x="5492750" y="1992689"/>
            <a:ext cx="60007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区块链主要使用</a:t>
            </a:r>
            <a:r>
              <a:rPr lang="zh-CN" altLang="en-US" dirty="0"/>
              <a:t>的非对称加密算法为：</a:t>
            </a:r>
            <a:r>
              <a:rPr lang="en-US" altLang="zh-CN" dirty="0"/>
              <a:t>ECC</a:t>
            </a:r>
            <a:r>
              <a:rPr lang="zh-CN" altLang="zh-CN" dirty="0"/>
              <a:t>椭圆曲线算法。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在区块链中，非对称加密算法主要应用于</a:t>
            </a:r>
            <a:r>
              <a:rPr lang="zh-CN" altLang="en-US" dirty="0"/>
              <a:t>：</a:t>
            </a:r>
            <a:r>
              <a:rPr lang="zh-CN" altLang="zh-CN" dirty="0"/>
              <a:t>信息加密、数字签名和登录认证等过程。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zh-CN" dirty="0"/>
              <a:t>信息加密</a:t>
            </a:r>
            <a:r>
              <a:rPr lang="zh-CN" altLang="en-US" dirty="0"/>
              <a:t>：</a:t>
            </a:r>
            <a:r>
              <a:rPr lang="zh-CN" altLang="zh-CN" dirty="0"/>
              <a:t>发送者使用接收者的公钥进行加密，再发送回接收者，用其自己的私钥解密；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zh-CN" dirty="0"/>
              <a:t>数字签名</a:t>
            </a:r>
            <a:r>
              <a:rPr lang="zh-CN" altLang="en-US" dirty="0"/>
              <a:t>：</a:t>
            </a:r>
            <a:r>
              <a:rPr lang="zh-CN" altLang="zh-CN" dirty="0"/>
              <a:t>发送者用自己的私钥加密，然后发送给接收者用公钥解密，即可确认发送者；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zh-CN" dirty="0"/>
              <a:t>登录认证</a:t>
            </a:r>
            <a:r>
              <a:rPr lang="zh-CN" altLang="en-US" dirty="0"/>
              <a:t>：</a:t>
            </a:r>
            <a:r>
              <a:rPr lang="zh-CN" altLang="zh-CN" dirty="0"/>
              <a:t>由客户端使用私钥加密登录信息后发送给服务器，服务器再用客户端的公钥解密认证信息。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C57A60F-273F-405C-888E-310E897D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14" y="1762754"/>
            <a:ext cx="4228571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14530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4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区块链发展前景</a:t>
            </a:r>
          </a:p>
        </p:txBody>
      </p:sp>
      <p:sp>
        <p:nvSpPr>
          <p:cNvPr id="5" name="文本框 59"/>
          <p:cNvSpPr txBox="1"/>
          <p:nvPr/>
        </p:nvSpPr>
        <p:spPr>
          <a:xfrm>
            <a:off x="3363005" y="2773364"/>
            <a:ext cx="198163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Five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" name="等腰三角形 7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9" name="等腰三角形 8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0" name="等腰三角形 9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1" name="椭圆 10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2" name="椭圆 11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3" name="椭圆 12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4" name="等腰三角形 13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5" name="等腰三角形 14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16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31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983310" y="2286267"/>
            <a:ext cx="8848" cy="3892754"/>
          </a:xfrm>
          <a:prstGeom prst="line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直角三角形 2"/>
          <p:cNvSpPr/>
          <p:nvPr/>
        </p:nvSpPr>
        <p:spPr>
          <a:xfrm rot="2700000">
            <a:off x="5148026" y="3616939"/>
            <a:ext cx="369812" cy="3698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34623" y="2865740"/>
            <a:ext cx="3844053" cy="1594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1600" b="1" dirty="0"/>
              <a:t>3.</a:t>
            </a:r>
            <a:r>
              <a:rPr lang="zh-CN" altLang="zh-CN" sz="1600" b="1" dirty="0"/>
              <a:t>社会生活方面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/>
              <a:t>区块链与数字政务</a:t>
            </a:r>
            <a:r>
              <a:rPr lang="zh-CN" altLang="en-US" sz="1600" dirty="0"/>
              <a:t>、</a:t>
            </a:r>
            <a:r>
              <a:rPr lang="zh-CN" altLang="zh-CN" sz="1600" dirty="0"/>
              <a:t>教育、就业、社保等方面</a:t>
            </a:r>
            <a:r>
              <a:rPr lang="zh-CN" altLang="en-US" sz="1600" dirty="0"/>
              <a:t>结合，</a:t>
            </a:r>
            <a:r>
              <a:rPr lang="zh-CN" altLang="zh-CN" sz="1600" dirty="0"/>
              <a:t>形成更全面、更准确的社会征信体系。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/>
              <a:t>区块链</a:t>
            </a:r>
            <a:r>
              <a:rPr lang="zh-CN" altLang="en-US" sz="1600" dirty="0"/>
              <a:t>还可</a:t>
            </a:r>
            <a:r>
              <a:rPr lang="zh-CN" altLang="zh-CN" sz="1600" dirty="0"/>
              <a:t>与养老、医疗健康、公益、精准扶贫等领域</a:t>
            </a:r>
            <a:r>
              <a:rPr lang="zh-CN" altLang="en-US" sz="1600" dirty="0"/>
              <a:t>相</a:t>
            </a:r>
            <a:r>
              <a:rPr lang="zh-CN" altLang="zh-CN" sz="1600" dirty="0"/>
              <a:t>结合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sp>
        <p:nvSpPr>
          <p:cNvPr id="5" name="椭圆 4"/>
          <p:cNvSpPr/>
          <p:nvPr/>
        </p:nvSpPr>
        <p:spPr>
          <a:xfrm>
            <a:off x="5647117" y="3439939"/>
            <a:ext cx="681232" cy="683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rgbClr val="FFFFFF"/>
                </a:solidFill>
              </a:rPr>
              <a:t>3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6" name="图片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488" y="1249379"/>
            <a:ext cx="913028" cy="91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直角三角形 6"/>
          <p:cNvSpPr/>
          <p:nvPr/>
        </p:nvSpPr>
        <p:spPr>
          <a:xfrm rot="13500000">
            <a:off x="6483448" y="2734096"/>
            <a:ext cx="336192" cy="33619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39889" y="2286267"/>
            <a:ext cx="47547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4.</a:t>
            </a:r>
            <a:r>
              <a:rPr lang="zh-CN" altLang="en-US" sz="1600" b="1" dirty="0"/>
              <a:t>与实体行业结合：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/>
              <a:t>目前区块链的应用仍然仅限于数字货币领域，要从数字货币转向实体应用，</a:t>
            </a:r>
            <a:r>
              <a:rPr lang="zh-CN" altLang="en-US" sz="1600" dirty="0"/>
              <a:t>降低</a:t>
            </a:r>
            <a:r>
              <a:rPr lang="zh-CN" altLang="zh-CN" sz="1600" dirty="0"/>
              <a:t>实体行业的成本，达到使区块链变现的目</a:t>
            </a:r>
            <a:r>
              <a:rPr lang="zh-CN" altLang="en-US" sz="1600" dirty="0"/>
              <a:t>的</a:t>
            </a:r>
            <a:r>
              <a:rPr lang="zh-CN" altLang="zh-CN" sz="1600" dirty="0"/>
              <a:t>。</a:t>
            </a:r>
          </a:p>
        </p:txBody>
      </p:sp>
      <p:sp>
        <p:nvSpPr>
          <p:cNvPr id="9" name="椭圆 8"/>
          <p:cNvSpPr/>
          <p:nvPr/>
        </p:nvSpPr>
        <p:spPr>
          <a:xfrm>
            <a:off x="5647117" y="2525141"/>
            <a:ext cx="681232" cy="6830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rgbClr val="FFFFFF"/>
                </a:solidFill>
              </a:rPr>
              <a:t>4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647117" y="4356506"/>
            <a:ext cx="681232" cy="6812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rgbClr val="FFFFFF"/>
                </a:solidFill>
              </a:rPr>
              <a:t>2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11" name="直角三角形 10"/>
          <p:cNvSpPr/>
          <p:nvPr/>
        </p:nvSpPr>
        <p:spPr>
          <a:xfrm rot="13500000">
            <a:off x="6495357" y="4529025"/>
            <a:ext cx="334422" cy="33619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39889" y="4283850"/>
            <a:ext cx="4390125" cy="1699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1600" b="1" dirty="0"/>
              <a:t>2.</a:t>
            </a:r>
            <a:r>
              <a:rPr lang="zh-CN" altLang="zh-CN" sz="1600" b="1" dirty="0"/>
              <a:t>社会生产协同方面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/>
              <a:t>区块链技术可改造升级</a:t>
            </a:r>
            <a:r>
              <a:rPr lang="zh-CN" altLang="zh-CN" sz="1600" dirty="0"/>
              <a:t>数字金融、物联网、智能制造、供应链管理、数字资产交易等生产领域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600" dirty="0"/>
              <a:t>提升跨企业、跨行业、跨地域多要素协同，</a:t>
            </a:r>
            <a:r>
              <a:rPr lang="zh-CN" altLang="en-US" sz="1600" dirty="0"/>
              <a:t>降低信用、资金、质量等方面的风险。</a:t>
            </a:r>
            <a:endParaRPr lang="en-US" altLang="zh-CN" sz="1600" dirty="0"/>
          </a:p>
        </p:txBody>
      </p:sp>
      <p:sp>
        <p:nvSpPr>
          <p:cNvPr id="13" name="直角三角形 12"/>
          <p:cNvSpPr/>
          <p:nvPr/>
        </p:nvSpPr>
        <p:spPr>
          <a:xfrm rot="2700000">
            <a:off x="5123365" y="5440829"/>
            <a:ext cx="371581" cy="3698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34623" y="4980856"/>
            <a:ext cx="4011344" cy="1695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1600" b="1" dirty="0"/>
              <a:t>1.</a:t>
            </a:r>
            <a:r>
              <a:rPr lang="zh-CN" altLang="en-US" sz="1600" b="1" dirty="0"/>
              <a:t>发展现状：</a:t>
            </a:r>
            <a:endParaRPr lang="en-US" altLang="zh-CN" sz="1600" b="1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600" dirty="0"/>
              <a:t>在核心算法（例如加密机制、共识算法、安全体系）等方面还存在一些差距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600" dirty="0"/>
              <a:t>但在技术与产业应用结合上具有天然优势，为区块链技术和应用发展提供了良好机遇</a:t>
            </a:r>
            <a:r>
              <a:rPr lang="zh-CN" altLang="en-US" sz="1600" dirty="0"/>
              <a:t>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47117" y="5271302"/>
            <a:ext cx="681232" cy="683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rgbClr val="FFFFFF"/>
                </a:solidFill>
              </a:rPr>
              <a:t>1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5.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区块链发展前景</a:t>
            </a:r>
          </a:p>
        </p:txBody>
      </p:sp>
      <p:sp>
        <p:nvSpPr>
          <p:cNvPr id="18" name="任意多边形 17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1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2506664" y="2681289"/>
            <a:ext cx="1895475" cy="16351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44000" anchor="ctr"/>
          <a:lstStyle/>
          <a:p>
            <a:pPr algn="ctr">
              <a:defRPr/>
            </a:pPr>
            <a:r>
              <a:rPr lang="zh-CN" altLang="en-US" sz="36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22" name="等腰三角形 21"/>
          <p:cNvSpPr/>
          <p:nvPr/>
        </p:nvSpPr>
        <p:spPr>
          <a:xfrm>
            <a:off x="2287589" y="2422525"/>
            <a:ext cx="2333625" cy="2012950"/>
          </a:xfrm>
          <a:prstGeom prst="triangle">
            <a:avLst/>
          </a:prstGeom>
          <a:noFill/>
          <a:ln>
            <a:solidFill>
              <a:schemeClr val="accent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3" name="直接连接符 22"/>
          <p:cNvCxnSpPr>
            <a:endCxn id="22" idx="0"/>
          </p:cNvCxnSpPr>
          <p:nvPr/>
        </p:nvCxnSpPr>
        <p:spPr>
          <a:xfrm>
            <a:off x="3454400" y="1"/>
            <a:ext cx="0" cy="2422525"/>
          </a:xfrm>
          <a:prstGeom prst="line">
            <a:avLst/>
          </a:prstGeom>
          <a:ln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454400" y="4448175"/>
            <a:ext cx="0" cy="2413000"/>
          </a:xfrm>
          <a:prstGeom prst="line">
            <a:avLst/>
          </a:prstGeom>
          <a:ln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1"/>
          <p:cNvSpPr txBox="1">
            <a:spLocks noChangeArrowheads="1"/>
          </p:cNvSpPr>
          <p:nvPr/>
        </p:nvSpPr>
        <p:spPr bwMode="auto">
          <a:xfrm>
            <a:off x="5897564" y="795196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5521326" y="833160"/>
            <a:ext cx="498475" cy="649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3"/>
          <p:cNvSpPr txBox="1">
            <a:spLocks noChangeArrowheads="1"/>
          </p:cNvSpPr>
          <p:nvPr/>
        </p:nvSpPr>
        <p:spPr bwMode="auto">
          <a:xfrm>
            <a:off x="5322888" y="544235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1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28" name="文本框 15"/>
          <p:cNvSpPr txBox="1">
            <a:spLocks noChangeArrowheads="1"/>
          </p:cNvSpPr>
          <p:nvPr/>
        </p:nvSpPr>
        <p:spPr bwMode="auto">
          <a:xfrm>
            <a:off x="5897564" y="203954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区块链发展史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521326" y="2075918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7"/>
          <p:cNvSpPr txBox="1">
            <a:spLocks noChangeArrowheads="1"/>
          </p:cNvSpPr>
          <p:nvPr/>
        </p:nvSpPr>
        <p:spPr bwMode="auto">
          <a:xfrm>
            <a:off x="5322888" y="1786993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2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1" name="文本框 19"/>
          <p:cNvSpPr txBox="1">
            <a:spLocks noChangeArrowheads="1"/>
          </p:cNvSpPr>
          <p:nvPr/>
        </p:nvSpPr>
        <p:spPr bwMode="auto">
          <a:xfrm>
            <a:off x="5897564" y="3236836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区块链技术简介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5521326" y="3273212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1"/>
          <p:cNvSpPr txBox="1">
            <a:spLocks noChangeArrowheads="1"/>
          </p:cNvSpPr>
          <p:nvPr/>
        </p:nvSpPr>
        <p:spPr bwMode="auto">
          <a:xfrm>
            <a:off x="5322888" y="2984287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3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4" name="文本框 23"/>
          <p:cNvSpPr txBox="1">
            <a:spLocks noChangeArrowheads="1"/>
          </p:cNvSpPr>
          <p:nvPr/>
        </p:nvSpPr>
        <p:spPr bwMode="auto">
          <a:xfrm>
            <a:off x="5897564" y="4503513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区块链与密码学</a:t>
            </a: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521326" y="4539888"/>
            <a:ext cx="498475" cy="6492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25"/>
          <p:cNvSpPr txBox="1">
            <a:spLocks noChangeArrowheads="1"/>
          </p:cNvSpPr>
          <p:nvPr/>
        </p:nvSpPr>
        <p:spPr bwMode="auto">
          <a:xfrm>
            <a:off x="5322888" y="4250964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4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文本框 23">
            <a:extLst>
              <a:ext uri="{FF2B5EF4-FFF2-40B4-BE49-F238E27FC236}">
                <a16:creationId xmlns:a16="http://schemas.microsoft.com/office/drawing/2014/main" id="{77668961-3F47-4552-B2B7-5E60CDC4C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443" y="5602063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区块链发展前景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128FAD2-841E-4653-A9F8-2593CFD711FC}"/>
              </a:ext>
            </a:extLst>
          </p:cNvPr>
          <p:cNvCxnSpPr/>
          <p:nvPr/>
        </p:nvCxnSpPr>
        <p:spPr>
          <a:xfrm flipH="1">
            <a:off x="5541205" y="5638438"/>
            <a:ext cx="498475" cy="6492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5">
            <a:extLst>
              <a:ext uri="{FF2B5EF4-FFF2-40B4-BE49-F238E27FC236}">
                <a16:creationId xmlns:a16="http://schemas.microsoft.com/office/drawing/2014/main" id="{BB048A30-E6B4-467D-BAED-16079546F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2767" y="5349514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5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034659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792" y="1468322"/>
            <a:ext cx="12192000" cy="38862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056119" y="2313751"/>
            <a:ext cx="104104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6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请您批评指正，谢谢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156730" y="4175131"/>
            <a:ext cx="6298173" cy="496887"/>
            <a:chOff x="4111872" y="3952989"/>
            <a:chExt cx="3748039" cy="496887"/>
          </a:xfrm>
        </p:grpSpPr>
        <p:sp>
          <p:nvSpPr>
            <p:cNvPr id="13" name="文本框 10"/>
            <p:cNvSpPr txBox="1">
              <a:spLocks noChangeArrowheads="1"/>
            </p:cNvSpPr>
            <p:nvPr/>
          </p:nvSpPr>
          <p:spPr bwMode="auto">
            <a:xfrm>
              <a:off x="4202311" y="4010028"/>
              <a:ext cx="3657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小组成员：王宇轩、王一鸣、吴宏凯        汇报人：王一鸣</a:t>
              </a:r>
            </a:p>
          </p:txBody>
        </p:sp>
        <p:sp>
          <p:nvSpPr>
            <p:cNvPr id="14" name="圆角矩形 11"/>
            <p:cNvSpPr>
              <a:spLocks noChangeArrowheads="1"/>
            </p:cNvSpPr>
            <p:nvPr/>
          </p:nvSpPr>
          <p:spPr bwMode="auto">
            <a:xfrm>
              <a:off x="4111872" y="3952989"/>
              <a:ext cx="3657600" cy="496887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2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sp>
        <p:nvSpPr>
          <p:cNvPr id="5" name="文本框 59"/>
          <p:cNvSpPr txBox="1"/>
          <p:nvPr/>
        </p:nvSpPr>
        <p:spPr>
          <a:xfrm>
            <a:off x="3363005" y="2773364"/>
            <a:ext cx="200048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One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" name="等腰三角形 7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9" name="等腰三角形 8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0" name="等腰三角形 9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1" name="椭圆 10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2" name="椭圆 11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3" name="椭圆 12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4" name="等腰三角形 13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5" name="等腰三角形 14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16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9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129323" y="1892768"/>
            <a:ext cx="0" cy="370840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385355" y="1791951"/>
            <a:ext cx="5441067" cy="390209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区块链是分布式数据存储、点对点传输、共识机制、加密算法等计算机技术的新型应用模式。作为一项技术应用模式，区块链的概念早已存在，比特币是其衍生物之一。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在中国，以区块链业务为主营业务的公司数量也在近年快速增加。今年十月，习近平总书记强调要把区块链作为核心技术自主创新的重要突破口，区块链的热度再次上升。</a:t>
            </a:r>
            <a:endParaRPr lang="zh-HK" altLang="zh-HK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74420" y="2303013"/>
            <a:ext cx="3430588" cy="3698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HK" altLang="en-US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6484227" y="3742998"/>
            <a:ext cx="3995737" cy="7938"/>
          </a:xfrm>
          <a:prstGeom prst="line">
            <a:avLst/>
          </a:prstGeom>
          <a:solidFill>
            <a:srgbClr val="D3481D"/>
          </a:solidFill>
          <a:ln w="1905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引言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C45F7A-77DD-49A9-BC8D-861F68237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86" y="4312290"/>
            <a:ext cx="4572506" cy="24081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000759-824D-45E2-9A0A-98B43C354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341" y="1264849"/>
            <a:ext cx="4019048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783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区块链发展史</a:t>
            </a: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118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Two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1016765" y="1932940"/>
            <a:ext cx="10158469" cy="40440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Oval 34"/>
          <p:cNvSpPr/>
          <p:nvPr/>
        </p:nvSpPr>
        <p:spPr>
          <a:xfrm>
            <a:off x="2980978" y="2214450"/>
            <a:ext cx="268924" cy="266903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Oval 34"/>
          <p:cNvSpPr/>
          <p:nvPr/>
        </p:nvSpPr>
        <p:spPr>
          <a:xfrm>
            <a:off x="5989482" y="2224244"/>
            <a:ext cx="268925" cy="266903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Oval 34"/>
          <p:cNvSpPr/>
          <p:nvPr/>
        </p:nvSpPr>
        <p:spPr>
          <a:xfrm>
            <a:off x="8916553" y="2224244"/>
            <a:ext cx="266903" cy="266903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" name="Straight Connector 32"/>
          <p:cNvCxnSpPr/>
          <p:nvPr/>
        </p:nvCxnSpPr>
        <p:spPr>
          <a:xfrm flipV="1">
            <a:off x="3115440" y="2347901"/>
            <a:ext cx="0" cy="76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/>
          <p:cNvCxnSpPr/>
          <p:nvPr/>
        </p:nvCxnSpPr>
        <p:spPr>
          <a:xfrm flipV="1">
            <a:off x="6123945" y="2357696"/>
            <a:ext cx="0" cy="766335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/>
          <p:cNvCxnSpPr/>
          <p:nvPr/>
        </p:nvCxnSpPr>
        <p:spPr>
          <a:xfrm flipV="1">
            <a:off x="9052027" y="2357696"/>
            <a:ext cx="0" cy="766335"/>
          </a:xfrm>
          <a:prstGeom prst="line">
            <a:avLst/>
          </a:prstGeom>
          <a:ln w="19050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2107631" y="3261604"/>
            <a:ext cx="2056362" cy="4387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密码学的新方向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167732" y="3261604"/>
            <a:ext cx="2054341" cy="4387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156285" y="3257483"/>
            <a:ext cx="2054341" cy="43877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SHA-2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79469" y="3914773"/>
            <a:ext cx="3007459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1976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Bailey W. Diffie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Martin E. Hellman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发表了论文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密码学的新方向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奠定了迄今为止整个密码学的发展方向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25490" y="3964588"/>
            <a:ext cx="2700976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1977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Rives,Shamir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Adleman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实现非对称加密，开启密码学新时代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65029" y="3964588"/>
            <a:ext cx="2809651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NSA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设计出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SHA-2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系列算法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区块链技术所需的哈希算法诞生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2.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区块链发展史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区块链史前时期</a:t>
            </a: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8231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514020" y="3677897"/>
            <a:ext cx="8825109" cy="498626"/>
            <a:chOff x="2457450" y="3814763"/>
            <a:chExt cx="7277100" cy="411162"/>
          </a:xfrm>
        </p:grpSpPr>
        <p:cxnSp>
          <p:nvCxnSpPr>
            <p:cNvPr id="2" name="直接连接符 35"/>
            <p:cNvCxnSpPr>
              <a:cxnSpLocks noChangeShapeType="1"/>
            </p:cNvCxnSpPr>
            <p:nvPr/>
          </p:nvCxnSpPr>
          <p:spPr bwMode="auto">
            <a:xfrm>
              <a:off x="2457450" y="3957638"/>
              <a:ext cx="7277100" cy="0"/>
            </a:xfrm>
            <a:prstGeom prst="line">
              <a:avLst/>
            </a:prstGeom>
            <a:noFill/>
            <a:ln w="31750" algn="ctr">
              <a:solidFill>
                <a:srgbClr val="DADBDC"/>
              </a:solidFill>
              <a:miter lim="800000"/>
              <a:headEnd type="oval" w="med" len="med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任意多边形 10"/>
            <p:cNvSpPr/>
            <p:nvPr/>
          </p:nvSpPr>
          <p:spPr>
            <a:xfrm>
              <a:off x="2895600" y="3814763"/>
              <a:ext cx="642938" cy="411162"/>
            </a:xfrm>
            <a:custGeom>
              <a:avLst/>
              <a:gdLst>
                <a:gd name="connsiteX0" fmla="*/ 333903 w 667804"/>
                <a:gd name="connsiteY0" fmla="*/ 0 h 427381"/>
                <a:gd name="connsiteX1" fmla="*/ 444628 w 667804"/>
                <a:gd name="connsiteY1" fmla="*/ 137453 h 427381"/>
                <a:gd name="connsiteX2" fmla="*/ 667804 w 667804"/>
                <a:gd name="connsiteY2" fmla="*/ 137453 h 427381"/>
                <a:gd name="connsiteX3" fmla="*/ 667804 w 667804"/>
                <a:gd name="connsiteY3" fmla="*/ 427381 h 427381"/>
                <a:gd name="connsiteX4" fmla="*/ 0 w 667804"/>
                <a:gd name="connsiteY4" fmla="*/ 427381 h 427381"/>
                <a:gd name="connsiteX5" fmla="*/ 0 w 667804"/>
                <a:gd name="connsiteY5" fmla="*/ 137453 h 427381"/>
                <a:gd name="connsiteX6" fmla="*/ 223177 w 667804"/>
                <a:gd name="connsiteY6" fmla="*/ 137453 h 42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804" h="427381">
                  <a:moveTo>
                    <a:pt x="333903" y="0"/>
                  </a:moveTo>
                  <a:lnTo>
                    <a:pt x="444628" y="137453"/>
                  </a:lnTo>
                  <a:lnTo>
                    <a:pt x="667804" y="137453"/>
                  </a:lnTo>
                  <a:lnTo>
                    <a:pt x="667804" y="427381"/>
                  </a:lnTo>
                  <a:lnTo>
                    <a:pt x="0" y="427381"/>
                  </a:lnTo>
                  <a:lnTo>
                    <a:pt x="0" y="137453"/>
                  </a:lnTo>
                  <a:lnTo>
                    <a:pt x="223177" y="1374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144000" rIns="0" bIns="0"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Bell MT" panose="02020503060305020303" pitchFamily="18" charset="0"/>
                  <a:ea typeface="幼圆"/>
                </a:rPr>
                <a:t>2008</a:t>
              </a:r>
              <a:endParaRPr lang="zh-CN" altLang="en-US" kern="0" dirty="0">
                <a:solidFill>
                  <a:srgbClr val="FFFFFF"/>
                </a:solidFill>
                <a:latin typeface="Bell MT" panose="02020503060305020303" pitchFamily="18" charset="0"/>
                <a:ea typeface="幼圆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8586789" y="3814763"/>
              <a:ext cx="642937" cy="411162"/>
            </a:xfrm>
            <a:custGeom>
              <a:avLst/>
              <a:gdLst>
                <a:gd name="connsiteX0" fmla="*/ 333903 w 667804"/>
                <a:gd name="connsiteY0" fmla="*/ 0 h 427381"/>
                <a:gd name="connsiteX1" fmla="*/ 444628 w 667804"/>
                <a:gd name="connsiteY1" fmla="*/ 137453 h 427381"/>
                <a:gd name="connsiteX2" fmla="*/ 667804 w 667804"/>
                <a:gd name="connsiteY2" fmla="*/ 137453 h 427381"/>
                <a:gd name="connsiteX3" fmla="*/ 667804 w 667804"/>
                <a:gd name="connsiteY3" fmla="*/ 427381 h 427381"/>
                <a:gd name="connsiteX4" fmla="*/ 0 w 667804"/>
                <a:gd name="connsiteY4" fmla="*/ 427381 h 427381"/>
                <a:gd name="connsiteX5" fmla="*/ 0 w 667804"/>
                <a:gd name="connsiteY5" fmla="*/ 137453 h 427381"/>
                <a:gd name="connsiteX6" fmla="*/ 223177 w 667804"/>
                <a:gd name="connsiteY6" fmla="*/ 137453 h 42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804" h="427381">
                  <a:moveTo>
                    <a:pt x="333903" y="0"/>
                  </a:moveTo>
                  <a:lnTo>
                    <a:pt x="444628" y="137453"/>
                  </a:lnTo>
                  <a:lnTo>
                    <a:pt x="667804" y="137453"/>
                  </a:lnTo>
                  <a:lnTo>
                    <a:pt x="667804" y="427381"/>
                  </a:lnTo>
                  <a:lnTo>
                    <a:pt x="0" y="427381"/>
                  </a:lnTo>
                  <a:lnTo>
                    <a:pt x="0" y="137453"/>
                  </a:lnTo>
                  <a:lnTo>
                    <a:pt x="223177" y="1374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144000" rIns="0" bIns="0"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Bell MT" panose="02020503060305020303" pitchFamily="18" charset="0"/>
                  <a:ea typeface="幼圆"/>
                </a:rPr>
                <a:t>2011</a:t>
              </a:r>
              <a:r>
                <a:rPr lang="zh-CN" altLang="en-US" kern="0" dirty="0">
                  <a:solidFill>
                    <a:srgbClr val="FFFFFF"/>
                  </a:solidFill>
                  <a:latin typeface="Bell MT" panose="02020503060305020303" pitchFamily="18" charset="0"/>
                  <a:ea typeface="幼圆"/>
                </a:rPr>
                <a:t>后</a:t>
              </a: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2.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区块链发展史</a:t>
            </a:r>
          </a:p>
        </p:txBody>
      </p:sp>
      <p:sp>
        <p:nvSpPr>
          <p:cNvPr id="21" name="任意多边形 20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253876" y="827253"/>
            <a:ext cx="656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区块链的诞生与成熟</a:t>
            </a:r>
          </a:p>
        </p:txBody>
      </p:sp>
      <p:grpSp>
        <p:nvGrpSpPr>
          <p:cNvPr id="25" name="组合 6">
            <a:extLst>
              <a:ext uri="{FF2B5EF4-FFF2-40B4-BE49-F238E27FC236}">
                <a16:creationId xmlns:a16="http://schemas.microsoft.com/office/drawing/2014/main" id="{5AE82524-B73D-4EB3-B9AC-31D85B97D696}"/>
              </a:ext>
            </a:extLst>
          </p:cNvPr>
          <p:cNvGrpSpPr>
            <a:grpSpLocks/>
          </p:cNvGrpSpPr>
          <p:nvPr/>
        </p:nvGrpSpPr>
        <p:grpSpPr bwMode="auto">
          <a:xfrm>
            <a:off x="2173271" y="2923612"/>
            <a:ext cx="501995" cy="752751"/>
            <a:chOff x="5754656" y="2311400"/>
            <a:chExt cx="254062" cy="1117600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B3B7629-A440-4683-937B-2D75870674B9}"/>
                </a:ext>
              </a:extLst>
            </p:cNvPr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8B6F036-822C-41E9-B21C-970407A20443}"/>
                </a:ext>
              </a:extLst>
            </p:cNvPr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62B200C-65AA-4D97-AB6D-88094A638290}"/>
              </a:ext>
            </a:extLst>
          </p:cNvPr>
          <p:cNvSpPr txBox="1"/>
          <p:nvPr/>
        </p:nvSpPr>
        <p:spPr>
          <a:xfrm>
            <a:off x="880431" y="1862752"/>
            <a:ext cx="3177213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/>
              <a:t>-</a:t>
            </a:r>
            <a:r>
              <a:rPr lang="zh-CN" altLang="zh-CN" dirty="0"/>
              <a:t>中本聪发表论文《比特币：一种点对点的电子现金系统》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6">
            <a:extLst>
              <a:ext uri="{FF2B5EF4-FFF2-40B4-BE49-F238E27FC236}">
                <a16:creationId xmlns:a16="http://schemas.microsoft.com/office/drawing/2014/main" id="{F3D59E7D-B847-4D5C-9FFB-FA27E4973C39}"/>
              </a:ext>
            </a:extLst>
          </p:cNvPr>
          <p:cNvGrpSpPr>
            <a:grpSpLocks/>
          </p:cNvGrpSpPr>
          <p:nvPr/>
        </p:nvGrpSpPr>
        <p:grpSpPr bwMode="auto">
          <a:xfrm>
            <a:off x="5624191" y="2922838"/>
            <a:ext cx="501995" cy="752751"/>
            <a:chOff x="5754656" y="2311400"/>
            <a:chExt cx="254062" cy="1117600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031A0F7-7BF3-41D2-8F82-D39A9090F97E}"/>
                </a:ext>
              </a:extLst>
            </p:cNvPr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8F51D5C-5E24-445C-AD73-67146C978C96}"/>
                </a:ext>
              </a:extLst>
            </p:cNvPr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6FEF777-518A-458B-9E7E-69F92D099916}"/>
              </a:ext>
            </a:extLst>
          </p:cNvPr>
          <p:cNvSpPr txBox="1"/>
          <p:nvPr/>
        </p:nvSpPr>
        <p:spPr>
          <a:xfrm>
            <a:off x="1028703" y="4398313"/>
            <a:ext cx="2742187" cy="1993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不断延伸的基于随机散列的链作为交易记录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使现金系统能在点对点环境下运行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能够防止双重支付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8EA84D-F664-4F05-956E-02934BAB7A74}"/>
              </a:ext>
            </a:extLst>
          </p:cNvPr>
          <p:cNvSpPr txBox="1"/>
          <p:nvPr/>
        </p:nvSpPr>
        <p:spPr>
          <a:xfrm>
            <a:off x="4399767" y="1500277"/>
            <a:ext cx="3314233" cy="12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/>
              <a:t>-</a:t>
            </a:r>
            <a:r>
              <a:rPr lang="zh-CN" altLang="en-US" dirty="0"/>
              <a:t>第一个比特币交易所上线；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-10000</a:t>
            </a:r>
            <a:r>
              <a:rPr lang="zh-CN" altLang="en-US" dirty="0"/>
              <a:t>个比特币购买</a:t>
            </a:r>
            <a:r>
              <a:rPr lang="en-US" altLang="zh-CN" dirty="0"/>
              <a:t>2</a:t>
            </a:r>
            <a:r>
              <a:rPr lang="zh-CN" altLang="en-US" dirty="0"/>
              <a:t>个价值</a:t>
            </a:r>
            <a:r>
              <a:rPr lang="en-US" altLang="zh-CN" dirty="0"/>
              <a:t>25</a:t>
            </a:r>
            <a:r>
              <a:rPr lang="zh-CN" altLang="en-US" dirty="0"/>
              <a:t>美元的披萨</a:t>
            </a:r>
            <a:endParaRPr lang="en-US" altLang="zh-CN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33D38B6-8B2F-43D5-8A63-4CEC21E18607}"/>
              </a:ext>
            </a:extLst>
          </p:cNvPr>
          <p:cNvSpPr txBox="1"/>
          <p:nvPr/>
        </p:nvSpPr>
        <p:spPr>
          <a:xfrm>
            <a:off x="4517610" y="4388467"/>
            <a:ext cx="2715155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比特币在现实生活的第一笔交易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标志着比特币真正进入市场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任意多边形 16">
            <a:extLst>
              <a:ext uri="{FF2B5EF4-FFF2-40B4-BE49-F238E27FC236}">
                <a16:creationId xmlns:a16="http://schemas.microsoft.com/office/drawing/2014/main" id="{086A34C2-4B38-4C71-BBEC-2DDE3BD2D3BC}"/>
              </a:ext>
            </a:extLst>
          </p:cNvPr>
          <p:cNvSpPr/>
          <p:nvPr/>
        </p:nvSpPr>
        <p:spPr>
          <a:xfrm>
            <a:off x="5485337" y="3675589"/>
            <a:ext cx="779705" cy="498626"/>
          </a:xfrm>
          <a:custGeom>
            <a:avLst/>
            <a:gdLst>
              <a:gd name="connsiteX0" fmla="*/ 333903 w 667804"/>
              <a:gd name="connsiteY0" fmla="*/ 0 h 427381"/>
              <a:gd name="connsiteX1" fmla="*/ 444628 w 667804"/>
              <a:gd name="connsiteY1" fmla="*/ 137453 h 427381"/>
              <a:gd name="connsiteX2" fmla="*/ 667804 w 667804"/>
              <a:gd name="connsiteY2" fmla="*/ 137453 h 427381"/>
              <a:gd name="connsiteX3" fmla="*/ 667804 w 667804"/>
              <a:gd name="connsiteY3" fmla="*/ 427381 h 427381"/>
              <a:gd name="connsiteX4" fmla="*/ 0 w 667804"/>
              <a:gd name="connsiteY4" fmla="*/ 427381 h 427381"/>
              <a:gd name="connsiteX5" fmla="*/ 0 w 667804"/>
              <a:gd name="connsiteY5" fmla="*/ 137453 h 427381"/>
              <a:gd name="connsiteX6" fmla="*/ 223177 w 667804"/>
              <a:gd name="connsiteY6" fmla="*/ 137453 h 42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804" h="427381">
                <a:moveTo>
                  <a:pt x="333903" y="0"/>
                </a:moveTo>
                <a:lnTo>
                  <a:pt x="444628" y="137453"/>
                </a:lnTo>
                <a:lnTo>
                  <a:pt x="667804" y="137453"/>
                </a:lnTo>
                <a:lnTo>
                  <a:pt x="667804" y="427381"/>
                </a:lnTo>
                <a:lnTo>
                  <a:pt x="0" y="427381"/>
                </a:lnTo>
                <a:lnTo>
                  <a:pt x="0" y="137453"/>
                </a:lnTo>
                <a:lnTo>
                  <a:pt x="223177" y="13745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144000" rIns="0" bIns="0" anchor="ctr"/>
          <a:lstStyle/>
          <a:p>
            <a:pPr algn="ctr">
              <a:defRPr/>
            </a:pPr>
            <a:r>
              <a:rPr lang="en-US" altLang="zh-CN" kern="0" dirty="0">
                <a:solidFill>
                  <a:srgbClr val="FFFFFF"/>
                </a:solidFill>
                <a:latin typeface="Bell MT" panose="02020503060305020303" pitchFamily="18" charset="0"/>
                <a:ea typeface="幼圆"/>
              </a:rPr>
              <a:t>2010</a:t>
            </a:r>
            <a:endParaRPr lang="zh-CN" altLang="en-US" kern="0" dirty="0">
              <a:solidFill>
                <a:srgbClr val="FFFFFF"/>
              </a:solidFill>
              <a:latin typeface="Bell MT" panose="02020503060305020303" pitchFamily="18" charset="0"/>
              <a:ea typeface="幼圆"/>
            </a:endParaRPr>
          </a:p>
        </p:txBody>
      </p:sp>
      <p:grpSp>
        <p:nvGrpSpPr>
          <p:cNvPr id="35" name="组合 6">
            <a:extLst>
              <a:ext uri="{FF2B5EF4-FFF2-40B4-BE49-F238E27FC236}">
                <a16:creationId xmlns:a16="http://schemas.microsoft.com/office/drawing/2014/main" id="{594F2934-8F11-4823-8582-38C4EE5DAA70}"/>
              </a:ext>
            </a:extLst>
          </p:cNvPr>
          <p:cNvGrpSpPr>
            <a:grpSpLocks/>
          </p:cNvGrpSpPr>
          <p:nvPr/>
        </p:nvGrpSpPr>
        <p:grpSpPr bwMode="auto">
          <a:xfrm>
            <a:off x="9086066" y="2894960"/>
            <a:ext cx="501995" cy="752751"/>
            <a:chOff x="5754656" y="2311400"/>
            <a:chExt cx="254062" cy="1117600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8D63A69-8C3E-477B-BDD9-38D57241FE0D}"/>
                </a:ext>
              </a:extLst>
            </p:cNvPr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A0A80BA1-4547-48D4-81AA-E22429DBEBF4}"/>
                </a:ext>
              </a:extLst>
            </p:cNvPr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56796813-F831-4B44-8D81-D65AB36C9B3B}"/>
              </a:ext>
            </a:extLst>
          </p:cNvPr>
          <p:cNvSpPr txBox="1"/>
          <p:nvPr/>
        </p:nvSpPr>
        <p:spPr>
          <a:xfrm>
            <a:off x="7919102" y="1862752"/>
            <a:ext cx="3011087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/>
              <a:t>-</a:t>
            </a:r>
            <a:r>
              <a:rPr lang="zh-CN" altLang="zh-CN" dirty="0"/>
              <a:t>比特币逐渐进从极客圈走向大众，一些弊端也显露出来。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C91AD42-E679-473E-BEC8-A2A32C774BAA}"/>
              </a:ext>
            </a:extLst>
          </p:cNvPr>
          <p:cNvSpPr txBox="1"/>
          <p:nvPr/>
        </p:nvSpPr>
        <p:spPr>
          <a:xfrm>
            <a:off x="7979485" y="4388467"/>
            <a:ext cx="2715155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黑客盗币事件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使用比特币进行非法交易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比特币进入寒冬时期。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744509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514020" y="3677894"/>
            <a:ext cx="8825109" cy="498627"/>
            <a:chOff x="2457450" y="3814762"/>
            <a:chExt cx="7277100" cy="411163"/>
          </a:xfrm>
        </p:grpSpPr>
        <p:cxnSp>
          <p:nvCxnSpPr>
            <p:cNvPr id="2" name="直接连接符 35"/>
            <p:cNvCxnSpPr>
              <a:cxnSpLocks noChangeShapeType="1"/>
            </p:cNvCxnSpPr>
            <p:nvPr/>
          </p:nvCxnSpPr>
          <p:spPr bwMode="auto">
            <a:xfrm>
              <a:off x="2457450" y="3957638"/>
              <a:ext cx="7277100" cy="0"/>
            </a:xfrm>
            <a:prstGeom prst="line">
              <a:avLst/>
            </a:prstGeom>
            <a:noFill/>
            <a:ln w="31750" algn="ctr">
              <a:solidFill>
                <a:srgbClr val="DADBDC"/>
              </a:solidFill>
              <a:miter lim="800000"/>
              <a:headEnd type="oval" w="med" len="med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任意多边形 10"/>
            <p:cNvSpPr/>
            <p:nvPr/>
          </p:nvSpPr>
          <p:spPr>
            <a:xfrm>
              <a:off x="2713521" y="3840873"/>
              <a:ext cx="989023" cy="385052"/>
            </a:xfrm>
            <a:custGeom>
              <a:avLst/>
              <a:gdLst>
                <a:gd name="connsiteX0" fmla="*/ 333903 w 667804"/>
                <a:gd name="connsiteY0" fmla="*/ 0 h 427381"/>
                <a:gd name="connsiteX1" fmla="*/ 444628 w 667804"/>
                <a:gd name="connsiteY1" fmla="*/ 137453 h 427381"/>
                <a:gd name="connsiteX2" fmla="*/ 667804 w 667804"/>
                <a:gd name="connsiteY2" fmla="*/ 137453 h 427381"/>
                <a:gd name="connsiteX3" fmla="*/ 667804 w 667804"/>
                <a:gd name="connsiteY3" fmla="*/ 427381 h 427381"/>
                <a:gd name="connsiteX4" fmla="*/ 0 w 667804"/>
                <a:gd name="connsiteY4" fmla="*/ 427381 h 427381"/>
                <a:gd name="connsiteX5" fmla="*/ 0 w 667804"/>
                <a:gd name="connsiteY5" fmla="*/ 137453 h 427381"/>
                <a:gd name="connsiteX6" fmla="*/ 223177 w 667804"/>
                <a:gd name="connsiteY6" fmla="*/ 137453 h 42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804" h="427381">
                  <a:moveTo>
                    <a:pt x="333903" y="0"/>
                  </a:moveTo>
                  <a:lnTo>
                    <a:pt x="444628" y="137453"/>
                  </a:lnTo>
                  <a:lnTo>
                    <a:pt x="667804" y="137453"/>
                  </a:lnTo>
                  <a:lnTo>
                    <a:pt x="667804" y="427381"/>
                  </a:lnTo>
                  <a:lnTo>
                    <a:pt x="0" y="427381"/>
                  </a:lnTo>
                  <a:lnTo>
                    <a:pt x="0" y="137453"/>
                  </a:lnTo>
                  <a:lnTo>
                    <a:pt x="223177" y="1374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144000" rIns="0" bIns="0"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Bell MT" panose="02020503060305020303" pitchFamily="18" charset="0"/>
                  <a:ea typeface="幼圆"/>
                </a:rPr>
                <a:t>2012-2016</a:t>
              </a:r>
              <a:endParaRPr lang="zh-CN" altLang="en-US" kern="0" dirty="0">
                <a:solidFill>
                  <a:srgbClr val="FFFFFF"/>
                </a:solidFill>
                <a:latin typeface="Bell MT" panose="02020503060305020303" pitchFamily="18" charset="0"/>
                <a:ea typeface="幼圆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8514489" y="3814762"/>
              <a:ext cx="787535" cy="367730"/>
            </a:xfrm>
            <a:custGeom>
              <a:avLst/>
              <a:gdLst>
                <a:gd name="connsiteX0" fmla="*/ 333903 w 667804"/>
                <a:gd name="connsiteY0" fmla="*/ 0 h 427381"/>
                <a:gd name="connsiteX1" fmla="*/ 444628 w 667804"/>
                <a:gd name="connsiteY1" fmla="*/ 137453 h 427381"/>
                <a:gd name="connsiteX2" fmla="*/ 667804 w 667804"/>
                <a:gd name="connsiteY2" fmla="*/ 137453 h 427381"/>
                <a:gd name="connsiteX3" fmla="*/ 667804 w 667804"/>
                <a:gd name="connsiteY3" fmla="*/ 427381 h 427381"/>
                <a:gd name="connsiteX4" fmla="*/ 0 w 667804"/>
                <a:gd name="connsiteY4" fmla="*/ 427381 h 427381"/>
                <a:gd name="connsiteX5" fmla="*/ 0 w 667804"/>
                <a:gd name="connsiteY5" fmla="*/ 137453 h 427381"/>
                <a:gd name="connsiteX6" fmla="*/ 223177 w 667804"/>
                <a:gd name="connsiteY6" fmla="*/ 137453 h 42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804" h="427381">
                  <a:moveTo>
                    <a:pt x="333903" y="0"/>
                  </a:moveTo>
                  <a:lnTo>
                    <a:pt x="444628" y="137453"/>
                  </a:lnTo>
                  <a:lnTo>
                    <a:pt x="667804" y="137453"/>
                  </a:lnTo>
                  <a:lnTo>
                    <a:pt x="667804" y="427381"/>
                  </a:lnTo>
                  <a:lnTo>
                    <a:pt x="0" y="427381"/>
                  </a:lnTo>
                  <a:lnTo>
                    <a:pt x="0" y="137453"/>
                  </a:lnTo>
                  <a:lnTo>
                    <a:pt x="223177" y="1374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144000" rIns="0" bIns="0"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Bell MT" panose="02020503060305020303" pitchFamily="18" charset="0"/>
                  <a:ea typeface="幼圆"/>
                </a:rPr>
                <a:t>2018</a:t>
              </a:r>
              <a:r>
                <a:rPr lang="zh-CN" altLang="en-US" kern="0" dirty="0">
                  <a:solidFill>
                    <a:srgbClr val="FFFFFF"/>
                  </a:solidFill>
                  <a:latin typeface="Bell MT" panose="02020503060305020303" pitchFamily="18" charset="0"/>
                  <a:ea typeface="幼圆"/>
                </a:rPr>
                <a:t>至今</a:t>
              </a: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2.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区块链发展史</a:t>
            </a:r>
          </a:p>
        </p:txBody>
      </p:sp>
      <p:sp>
        <p:nvSpPr>
          <p:cNvPr id="21" name="任意多边形 20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253876" y="827253"/>
            <a:ext cx="656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区块链的诞生与成熟</a:t>
            </a:r>
          </a:p>
        </p:txBody>
      </p:sp>
      <p:grpSp>
        <p:nvGrpSpPr>
          <p:cNvPr id="25" name="组合 6">
            <a:extLst>
              <a:ext uri="{FF2B5EF4-FFF2-40B4-BE49-F238E27FC236}">
                <a16:creationId xmlns:a16="http://schemas.microsoft.com/office/drawing/2014/main" id="{5AE82524-B73D-4EB3-B9AC-31D85B97D696}"/>
              </a:ext>
            </a:extLst>
          </p:cNvPr>
          <p:cNvGrpSpPr>
            <a:grpSpLocks/>
          </p:cNvGrpSpPr>
          <p:nvPr/>
        </p:nvGrpSpPr>
        <p:grpSpPr bwMode="auto">
          <a:xfrm>
            <a:off x="2173271" y="2923612"/>
            <a:ext cx="501995" cy="752751"/>
            <a:chOff x="5754656" y="2311400"/>
            <a:chExt cx="254062" cy="1117600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B3B7629-A440-4683-937B-2D75870674B9}"/>
                </a:ext>
              </a:extLst>
            </p:cNvPr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8B6F036-822C-41E9-B21C-970407A20443}"/>
                </a:ext>
              </a:extLst>
            </p:cNvPr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62B200C-65AA-4D97-AB6D-88094A638290}"/>
              </a:ext>
            </a:extLst>
          </p:cNvPr>
          <p:cNvSpPr txBox="1"/>
          <p:nvPr/>
        </p:nvSpPr>
        <p:spPr>
          <a:xfrm>
            <a:off x="880431" y="1572961"/>
            <a:ext cx="3314234" cy="203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/>
              <a:t>-</a:t>
            </a:r>
            <a:r>
              <a:rPr lang="zh-CN" altLang="zh-CN" dirty="0"/>
              <a:t>在</a:t>
            </a:r>
            <a:r>
              <a:rPr lang="en-US" altLang="zh-CN" dirty="0"/>
              <a:t>2012</a:t>
            </a:r>
            <a:r>
              <a:rPr lang="zh-CN" altLang="zh-CN" dirty="0"/>
              <a:t>年和</a:t>
            </a:r>
            <a:r>
              <a:rPr lang="en-US" altLang="zh-CN" dirty="0"/>
              <a:t>2016</a:t>
            </a:r>
            <a:r>
              <a:rPr lang="zh-CN" altLang="zh-CN" dirty="0"/>
              <a:t>年的两次产能减半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</a:t>
            </a:r>
            <a:r>
              <a:rPr lang="zh-CN" altLang="zh-CN" dirty="0"/>
              <a:t>去中心化应用平台以太坊的出现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6">
            <a:extLst>
              <a:ext uri="{FF2B5EF4-FFF2-40B4-BE49-F238E27FC236}">
                <a16:creationId xmlns:a16="http://schemas.microsoft.com/office/drawing/2014/main" id="{F3D59E7D-B847-4D5C-9FFB-FA27E4973C39}"/>
              </a:ext>
            </a:extLst>
          </p:cNvPr>
          <p:cNvGrpSpPr>
            <a:grpSpLocks/>
          </p:cNvGrpSpPr>
          <p:nvPr/>
        </p:nvGrpSpPr>
        <p:grpSpPr bwMode="auto">
          <a:xfrm>
            <a:off x="5624191" y="2922838"/>
            <a:ext cx="501995" cy="752751"/>
            <a:chOff x="5754656" y="2311400"/>
            <a:chExt cx="254062" cy="1117600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031A0F7-7BF3-41D2-8F82-D39A9090F97E}"/>
                </a:ext>
              </a:extLst>
            </p:cNvPr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8F51D5C-5E24-445C-AD73-67146C978C96}"/>
                </a:ext>
              </a:extLst>
            </p:cNvPr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6FEF777-518A-458B-9E7E-69F92D099916}"/>
              </a:ext>
            </a:extLst>
          </p:cNvPr>
          <p:cNvSpPr txBox="1"/>
          <p:nvPr/>
        </p:nvSpPr>
        <p:spPr>
          <a:xfrm>
            <a:off x="919319" y="4367571"/>
            <a:ext cx="3009897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比特币再次回暖，价格一度暴涨。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8EA84D-F664-4F05-956E-02934BAB7A74}"/>
              </a:ext>
            </a:extLst>
          </p:cNvPr>
          <p:cNvSpPr txBox="1"/>
          <p:nvPr/>
        </p:nvSpPr>
        <p:spPr>
          <a:xfrm>
            <a:off x="4307161" y="1252693"/>
            <a:ext cx="3098382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/>
              <a:t>-</a:t>
            </a:r>
            <a:r>
              <a:rPr lang="zh-CN" altLang="en-US" dirty="0"/>
              <a:t>基于区块链筹款的首次币发行</a:t>
            </a:r>
            <a:r>
              <a:rPr lang="en-US" altLang="zh-CN" dirty="0"/>
              <a:t>ICO</a:t>
            </a:r>
            <a:r>
              <a:rPr lang="zh-CN" altLang="en-US" dirty="0"/>
              <a:t>在“</a:t>
            </a:r>
            <a:r>
              <a:rPr lang="en-US" altLang="zh-CN" dirty="0"/>
              <a:t>94</a:t>
            </a:r>
            <a:r>
              <a:rPr lang="zh-CN" altLang="en-US" dirty="0"/>
              <a:t>事件”中被叫停；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</a:t>
            </a:r>
            <a:r>
              <a:rPr lang="zh-CN" altLang="zh-CN" dirty="0"/>
              <a:t>以央行为首的七部门正式叫停代币发行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33D38B6-8B2F-43D5-8A63-4CEC21E18607}"/>
              </a:ext>
            </a:extLst>
          </p:cNvPr>
          <p:cNvSpPr txBox="1"/>
          <p:nvPr/>
        </p:nvSpPr>
        <p:spPr>
          <a:xfrm>
            <a:off x="4256586" y="4367571"/>
            <a:ext cx="3009897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定性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为非法融资行为，国内交易所也被关闭。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数字货币交易所的盘面开始了长时间的大幅下跌。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任意多边形 16">
            <a:extLst>
              <a:ext uri="{FF2B5EF4-FFF2-40B4-BE49-F238E27FC236}">
                <a16:creationId xmlns:a16="http://schemas.microsoft.com/office/drawing/2014/main" id="{086A34C2-4B38-4C71-BBEC-2DDE3BD2D3BC}"/>
              </a:ext>
            </a:extLst>
          </p:cNvPr>
          <p:cNvSpPr/>
          <p:nvPr/>
        </p:nvSpPr>
        <p:spPr>
          <a:xfrm>
            <a:off x="5485337" y="3675589"/>
            <a:ext cx="779705" cy="498626"/>
          </a:xfrm>
          <a:custGeom>
            <a:avLst/>
            <a:gdLst>
              <a:gd name="connsiteX0" fmla="*/ 333903 w 667804"/>
              <a:gd name="connsiteY0" fmla="*/ 0 h 427381"/>
              <a:gd name="connsiteX1" fmla="*/ 444628 w 667804"/>
              <a:gd name="connsiteY1" fmla="*/ 137453 h 427381"/>
              <a:gd name="connsiteX2" fmla="*/ 667804 w 667804"/>
              <a:gd name="connsiteY2" fmla="*/ 137453 h 427381"/>
              <a:gd name="connsiteX3" fmla="*/ 667804 w 667804"/>
              <a:gd name="connsiteY3" fmla="*/ 427381 h 427381"/>
              <a:gd name="connsiteX4" fmla="*/ 0 w 667804"/>
              <a:gd name="connsiteY4" fmla="*/ 427381 h 427381"/>
              <a:gd name="connsiteX5" fmla="*/ 0 w 667804"/>
              <a:gd name="connsiteY5" fmla="*/ 137453 h 427381"/>
              <a:gd name="connsiteX6" fmla="*/ 223177 w 667804"/>
              <a:gd name="connsiteY6" fmla="*/ 137453 h 42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804" h="427381">
                <a:moveTo>
                  <a:pt x="333903" y="0"/>
                </a:moveTo>
                <a:lnTo>
                  <a:pt x="444628" y="137453"/>
                </a:lnTo>
                <a:lnTo>
                  <a:pt x="667804" y="137453"/>
                </a:lnTo>
                <a:lnTo>
                  <a:pt x="667804" y="427381"/>
                </a:lnTo>
                <a:lnTo>
                  <a:pt x="0" y="427381"/>
                </a:lnTo>
                <a:lnTo>
                  <a:pt x="0" y="137453"/>
                </a:lnTo>
                <a:lnTo>
                  <a:pt x="223177" y="137453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144000" rIns="0" bIns="0" anchor="ctr"/>
          <a:lstStyle/>
          <a:p>
            <a:pPr algn="ctr">
              <a:defRPr/>
            </a:pPr>
            <a:r>
              <a:rPr lang="en-US" altLang="zh-CN" kern="0" dirty="0">
                <a:solidFill>
                  <a:srgbClr val="FFFFFF"/>
                </a:solidFill>
                <a:latin typeface="Bell MT" panose="02020503060305020303" pitchFamily="18" charset="0"/>
                <a:ea typeface="幼圆"/>
              </a:rPr>
              <a:t>2017</a:t>
            </a:r>
            <a:endParaRPr lang="zh-CN" altLang="en-US" kern="0" dirty="0">
              <a:solidFill>
                <a:srgbClr val="FFFFFF"/>
              </a:solidFill>
              <a:latin typeface="Bell MT" panose="02020503060305020303" pitchFamily="18" charset="0"/>
              <a:ea typeface="幼圆"/>
            </a:endParaRPr>
          </a:p>
        </p:txBody>
      </p:sp>
      <p:grpSp>
        <p:nvGrpSpPr>
          <p:cNvPr id="35" name="组合 6">
            <a:extLst>
              <a:ext uri="{FF2B5EF4-FFF2-40B4-BE49-F238E27FC236}">
                <a16:creationId xmlns:a16="http://schemas.microsoft.com/office/drawing/2014/main" id="{594F2934-8F11-4823-8582-38C4EE5DAA70}"/>
              </a:ext>
            </a:extLst>
          </p:cNvPr>
          <p:cNvGrpSpPr>
            <a:grpSpLocks/>
          </p:cNvGrpSpPr>
          <p:nvPr/>
        </p:nvGrpSpPr>
        <p:grpSpPr bwMode="auto">
          <a:xfrm>
            <a:off x="9086066" y="2894960"/>
            <a:ext cx="501995" cy="752751"/>
            <a:chOff x="5754656" y="2311400"/>
            <a:chExt cx="254062" cy="1117600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8D63A69-8C3E-477B-BDD9-38D57241FE0D}"/>
                </a:ext>
              </a:extLst>
            </p:cNvPr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A0A80BA1-4547-48D4-81AA-E22429DBEBF4}"/>
                </a:ext>
              </a:extLst>
            </p:cNvPr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56796813-F831-4B44-8D81-D65AB36C9B3B}"/>
              </a:ext>
            </a:extLst>
          </p:cNvPr>
          <p:cNvSpPr txBox="1"/>
          <p:nvPr/>
        </p:nvSpPr>
        <p:spPr>
          <a:xfrm>
            <a:off x="7802880" y="803195"/>
            <a:ext cx="3508688" cy="21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/>
              <a:t>-</a:t>
            </a:r>
            <a:r>
              <a:rPr lang="zh-CN" altLang="zh-CN" dirty="0"/>
              <a:t>央行出台了一系列的鼓励与扶持政策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</a:t>
            </a:r>
            <a:r>
              <a:rPr lang="zh-CN" altLang="zh-CN" dirty="0"/>
              <a:t>习近平总书记强调，要把区块链作为核心技术自主创新的重要突破口，加大投入力度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C91AD42-E679-473E-BEC8-A2A32C774BAA}"/>
              </a:ext>
            </a:extLst>
          </p:cNvPr>
          <p:cNvSpPr txBox="1"/>
          <p:nvPr/>
        </p:nvSpPr>
        <p:spPr>
          <a:xfrm>
            <a:off x="7979485" y="4388467"/>
            <a:ext cx="2715155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年成为了区块链技术的启动元年；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区块链技术上升到国家战略层面，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年将是区块链的转折之年。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65701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en-US" sz="115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区块链技术简介</a:t>
            </a:r>
          </a:p>
        </p:txBody>
      </p:sp>
      <p:sp>
        <p:nvSpPr>
          <p:cNvPr id="34" name="文本框 59"/>
          <p:cNvSpPr txBox="1"/>
          <p:nvPr/>
        </p:nvSpPr>
        <p:spPr>
          <a:xfrm>
            <a:off x="3363005" y="2773364"/>
            <a:ext cx="233031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Three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6" name="等腰三角形 35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7" name="等腰三角形 36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8" name="等腰三角形 37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9" name="等腰三角形 38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0" name="椭圆 39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1" name="椭圆 40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2" name="椭圆 41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3" name="等腰三角形 42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4" name="等腰三角形 43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45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5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清风素材 https://12sc.taobao.com">
  <a:themeElements>
    <a:clrScheme name="自定义 7">
      <a:dk1>
        <a:srgbClr val="8B0012"/>
      </a:dk1>
      <a:lt1>
        <a:srgbClr val="FFFFFF"/>
      </a:lt1>
      <a:dk2>
        <a:srgbClr val="8B0012"/>
      </a:dk2>
      <a:lt2>
        <a:srgbClr val="F0F0F0"/>
      </a:lt2>
      <a:accent1>
        <a:srgbClr val="C00000"/>
      </a:accent1>
      <a:accent2>
        <a:srgbClr val="8B0012"/>
      </a:accent2>
      <a:accent3>
        <a:srgbClr val="C00000"/>
      </a:accent3>
      <a:accent4>
        <a:srgbClr val="8B0012"/>
      </a:accent4>
      <a:accent5>
        <a:srgbClr val="8B0012"/>
      </a:accent5>
      <a:accent6>
        <a:srgbClr val="FFB4BE"/>
      </a:accent6>
      <a:hlink>
        <a:srgbClr val="450009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1337</TotalTime>
  <Words>3556</Words>
  <Application>Microsoft Office PowerPoint</Application>
  <PresentationFormat>宽屏</PresentationFormat>
  <Paragraphs>258</Paragraphs>
  <Slides>20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方正兰亭粗黑_GBK</vt:lpstr>
      <vt:lpstr>黑体</vt:lpstr>
      <vt:lpstr>华康俪金黑W8</vt:lpstr>
      <vt:lpstr>宋体</vt:lpstr>
      <vt:lpstr>微软雅黑</vt:lpstr>
      <vt:lpstr>Arial</vt:lpstr>
      <vt:lpstr>Bell MT</vt:lpstr>
      <vt:lpstr>Calibri</vt:lpstr>
      <vt:lpstr>Wingdings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 cer</cp:lastModifiedBy>
  <cp:revision>123</cp:revision>
  <dcterms:created xsi:type="dcterms:W3CDTF">2015-05-06T09:02:23Z</dcterms:created>
  <dcterms:modified xsi:type="dcterms:W3CDTF">2019-12-26T12:48:11Z</dcterms:modified>
</cp:coreProperties>
</file>